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34" r:id="rId2"/>
    <p:sldId id="458" r:id="rId3"/>
    <p:sldId id="287" r:id="rId4"/>
    <p:sldId id="469" r:id="rId5"/>
    <p:sldId id="470" r:id="rId6"/>
    <p:sldId id="468" r:id="rId7"/>
    <p:sldId id="484" r:id="rId8"/>
    <p:sldId id="491" r:id="rId9"/>
    <p:sldId id="486" r:id="rId10"/>
    <p:sldId id="487" r:id="rId11"/>
    <p:sldId id="488" r:id="rId12"/>
    <p:sldId id="489" r:id="rId13"/>
    <p:sldId id="483" r:id="rId14"/>
    <p:sldId id="452" r:id="rId1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F3CD"/>
    <a:srgbClr val="FFE38B"/>
    <a:srgbClr val="FF9900"/>
    <a:srgbClr val="FFCC00"/>
    <a:srgbClr val="00FFFF"/>
    <a:srgbClr val="66FF33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834" autoAdjust="0"/>
    <p:restoredTop sz="94660"/>
  </p:normalViewPr>
  <p:slideViewPr>
    <p:cSldViewPr>
      <p:cViewPr>
        <p:scale>
          <a:sx n="50" d="100"/>
          <a:sy n="50" d="100"/>
        </p:scale>
        <p:origin x="-1440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EE73BEB-872B-47C5-BAD8-CF956030FE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1964535-2B22-44E3-96E6-40E86DA640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A446E7-8EDC-473B-AD66-75F60AD32320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E67155-0681-46C2-8AFF-599A19A5BFF7}" type="slidenum">
              <a:rPr lang="pt-BR" smtClean="0"/>
              <a:pPr/>
              <a:t>6</a:t>
            </a:fld>
            <a:endParaRPr lang="pt-BR" smtClean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frame para senaes wmv"/>
          <p:cNvPicPr>
            <a:picLocks noChangeAspect="1" noChangeArrowheads="1"/>
          </p:cNvPicPr>
          <p:nvPr userDrawn="1"/>
        </p:nvPicPr>
        <p:blipFill>
          <a:blip r:embed="rId13">
            <a:lum bright="62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senaes@mte.gov.b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0" y="1852613"/>
            <a:ext cx="9144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COMERCIALIZAÇÃO NO ÂMBITO DA ECONOMIA SOLIDARIA</a:t>
            </a:r>
            <a:endParaRPr lang="pt-BR" sz="44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pSp>
        <p:nvGrpSpPr>
          <p:cNvPr id="15362" name="Group 7"/>
          <p:cNvGrpSpPr>
            <a:grpSpLocks/>
          </p:cNvGrpSpPr>
          <p:nvPr/>
        </p:nvGrpSpPr>
        <p:grpSpPr bwMode="auto">
          <a:xfrm>
            <a:off x="2978150" y="6173788"/>
            <a:ext cx="6165850" cy="619125"/>
            <a:chOff x="1876" y="3889"/>
            <a:chExt cx="3884" cy="390"/>
          </a:xfrm>
        </p:grpSpPr>
        <p:pic>
          <p:nvPicPr>
            <p:cNvPr id="15363" name="Picture 4" descr="AF_Logo_completo_CMY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40" y="3906"/>
              <a:ext cx="1020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4" name="Rectangle 4"/>
            <p:cNvSpPr>
              <a:spLocks noChangeArrowheads="1"/>
            </p:cNvSpPr>
            <p:nvPr/>
          </p:nvSpPr>
          <p:spPr bwMode="auto">
            <a:xfrm>
              <a:off x="1876" y="3889"/>
              <a:ext cx="13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Secretaria Nacional de Economia Solid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á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ria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5365" name="Rectangle 5"/>
            <p:cNvSpPr>
              <a:spLocks noChangeArrowheads="1"/>
            </p:cNvSpPr>
            <p:nvPr/>
          </p:nvSpPr>
          <p:spPr bwMode="auto">
            <a:xfrm>
              <a:off x="3234" y="3889"/>
              <a:ext cx="146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Minist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é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rio do Trabalho   e Emprego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 txBox="1">
            <a:spLocks noChangeArrowheads="1"/>
          </p:cNvSpPr>
          <p:nvPr/>
        </p:nvSpPr>
        <p:spPr bwMode="auto">
          <a:xfrm>
            <a:off x="285750" y="214313"/>
            <a:ext cx="8572500" cy="62388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pt-BR" sz="2800" b="1">
                <a:solidFill>
                  <a:schemeClr val="bg1"/>
                </a:solidFill>
                <a:latin typeface="Verdana" pitchFamily="34" charset="0"/>
              </a:rPr>
              <a:t>O QUE É ECONOMIA SOLIDÁRIA</a:t>
            </a:r>
          </a:p>
        </p:txBody>
      </p:sp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323850" y="1125538"/>
            <a:ext cx="8424863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600"/>
              </a:spcBef>
              <a:buClr>
                <a:schemeClr val="hlink"/>
              </a:buClr>
              <a:buSzPct val="70000"/>
            </a:pPr>
            <a:r>
              <a:rPr lang="pt-BR" sz="2500" b="1">
                <a:latin typeface="Verdana" pitchFamily="34" charset="0"/>
              </a:rPr>
              <a:t>Uma nova prática de organização sócio-econômica que se pauta em princípios fundamentais como solidariedade, cooperação, e autogestão, que tem como protagonista principal os Empreendimentos Econômicos Solidários (EES).</a:t>
            </a:r>
          </a:p>
          <a:p>
            <a:pPr algn="ctr">
              <a:spcBef>
                <a:spcPts val="600"/>
              </a:spcBef>
              <a:buClr>
                <a:schemeClr val="hlink"/>
              </a:buClr>
              <a:buSzPct val="70000"/>
            </a:pPr>
            <a:endParaRPr lang="pt-BR" sz="2200" b="1">
              <a:latin typeface="Verdana" pitchFamily="34" charset="0"/>
            </a:endParaRPr>
          </a:p>
          <a:p>
            <a:pPr algn="ctr">
              <a:spcBef>
                <a:spcPts val="600"/>
              </a:spcBef>
              <a:buClr>
                <a:schemeClr val="hlink"/>
              </a:buClr>
              <a:buSzPct val="70000"/>
            </a:pPr>
            <a:endParaRPr lang="pt-BR" sz="2200" b="1">
              <a:latin typeface="Verdana" pitchFamily="34" charset="0"/>
            </a:endParaRPr>
          </a:p>
          <a:p>
            <a:pPr algn="ctr"/>
            <a:r>
              <a:rPr lang="pt-BR" sz="2200" b="1">
                <a:latin typeface="Verdana" pitchFamily="34" charset="0"/>
              </a:rPr>
              <a:t>EES: </a:t>
            </a:r>
            <a:r>
              <a:rPr lang="pt-BR" sz="2200" b="1" i="1">
                <a:latin typeface="Verdana" pitchFamily="34" charset="0"/>
              </a:rPr>
              <a:t>“organizações de caráter associativo que realizam atividades econômicas, cujos participantes sejam trabalhadores do meio urbano e rural e exerçam democraticamente a gestão das atividades e a alocação dos resultados”</a:t>
            </a:r>
            <a:r>
              <a:rPr lang="pt-BR" sz="2200">
                <a:latin typeface="Verdana" pitchFamily="34" charset="0"/>
              </a:rPr>
              <a:t>  (Decreto No. 7.358, de 17 de Novembro de 2010).</a:t>
            </a:r>
            <a:endParaRPr lang="pt-BR" sz="24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6223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Como surge a Economia Solidária</a:t>
            </a:r>
          </a:p>
        </p:txBody>
      </p:sp>
      <p:sp>
        <p:nvSpPr>
          <p:cNvPr id="17410" name="Rectangle 3"/>
          <p:cNvSpPr txBox="1">
            <a:spLocks noChangeArrowheads="1"/>
          </p:cNvSpPr>
          <p:nvPr/>
        </p:nvSpPr>
        <p:spPr bwMode="auto">
          <a:xfrm>
            <a:off x="323850" y="1052513"/>
            <a:ext cx="8497888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pt-BR" sz="2400" b="1">
                <a:latin typeface="Verdana" pitchFamily="34" charset="0"/>
              </a:rPr>
              <a:t>Como uma contraposição ao sistema econômico capitalista, a partir de experiências espalhadas em várias partes do mundo. Portanto, tem uma origem histórica nos movimentos de resistência da sociedade civil organizada.</a:t>
            </a:r>
          </a:p>
          <a:p>
            <a:pPr algn="ctr" eaLnBrk="0" hangingPunct="0">
              <a:spcBef>
                <a:spcPct val="20000"/>
              </a:spcBef>
            </a:pPr>
            <a:endParaRPr lang="pt-BR" sz="2400" b="1">
              <a:latin typeface="Verdana" pitchFamily="34" charset="0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pt-BR" sz="2400" b="1">
                <a:latin typeface="Verdana" pitchFamily="34" charset="0"/>
              </a:rPr>
              <a:t> </a:t>
            </a:r>
            <a:r>
              <a:rPr lang="pt-BR" sz="2200" b="1" u="sng">
                <a:latin typeface="Verdana" pitchFamily="34" charset="0"/>
              </a:rPr>
              <a:t>Nos anos 80</a:t>
            </a:r>
            <a:r>
              <a:rPr lang="pt-BR" sz="2200" b="1">
                <a:latin typeface="Verdana" pitchFamily="34" charset="0"/>
              </a:rPr>
              <a:t>: muito forte enquanto resposta a exclusão econômica dos/as trabalhadores/as.</a:t>
            </a:r>
          </a:p>
          <a:p>
            <a:pPr eaLnBrk="0" hangingPunct="0">
              <a:spcBef>
                <a:spcPct val="20000"/>
              </a:spcBef>
            </a:pPr>
            <a:endParaRPr lang="pt-BR" sz="2200" b="1">
              <a:latin typeface="Verdana" pitchFamily="34" charset="0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 </a:t>
            </a:r>
            <a:r>
              <a:rPr lang="pt-BR" sz="2200" b="1" u="sng">
                <a:latin typeface="Verdana" pitchFamily="34" charset="0"/>
              </a:rPr>
              <a:t>Nos anos 90</a:t>
            </a:r>
            <a:r>
              <a:rPr lang="pt-BR" sz="2200" b="1">
                <a:latin typeface="Verdana" pitchFamily="34" charset="0"/>
              </a:rPr>
              <a:t>: foca mais no caráter emancipatório de sua proposta, a partir da articulação com outras lutas populares.</a:t>
            </a:r>
          </a:p>
          <a:p>
            <a:pPr eaLnBrk="0" hangingPunct="0">
              <a:spcBef>
                <a:spcPct val="20000"/>
              </a:spcBef>
            </a:pPr>
            <a:endParaRPr lang="pt-BR" sz="2200" b="1">
              <a:latin typeface="Verdana" pitchFamily="34" charset="0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 </a:t>
            </a:r>
            <a:r>
              <a:rPr lang="pt-BR" sz="2200" b="1" u="sng">
                <a:latin typeface="Verdana" pitchFamily="34" charset="0"/>
              </a:rPr>
              <a:t>Nos anos 2000</a:t>
            </a:r>
            <a:r>
              <a:rPr lang="pt-BR" sz="2200" b="1">
                <a:latin typeface="Verdana" pitchFamily="34" charset="0"/>
              </a:rPr>
              <a:t>: Ganha forma e força política a partir do FSM, da criação do FBES, SENAES e CNAES.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5288" y="1341438"/>
            <a:ext cx="8421687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8163" indent="-457200">
              <a:buFontTx/>
              <a:buChar char="-"/>
            </a:pPr>
            <a:r>
              <a:rPr lang="pt-BR" sz="2000" b="1" u="sng">
                <a:latin typeface="Verdana" pitchFamily="34" charset="0"/>
              </a:rPr>
              <a:t>Economicamente:</a:t>
            </a:r>
            <a:r>
              <a:rPr lang="pt-BR" sz="2000" b="1">
                <a:latin typeface="Verdana" pitchFamily="34" charset="0"/>
              </a:rPr>
              <a:t> na forma de empreendimentos de autogestão (grupos informais, cooperativas, associações, empresas recuperadas, etc); redes e cadeias produtivas.</a:t>
            </a:r>
          </a:p>
          <a:p>
            <a:pPr marL="538163" indent="-457200"/>
            <a:endParaRPr lang="pt-BR" sz="2000" b="1">
              <a:latin typeface="Verdana" pitchFamily="34" charset="0"/>
            </a:endParaRPr>
          </a:p>
          <a:p>
            <a:pPr marL="538163" indent="-457200">
              <a:buFontTx/>
              <a:buChar char="-"/>
            </a:pPr>
            <a:r>
              <a:rPr lang="pt-BR" sz="2000" b="1" u="sng">
                <a:latin typeface="Verdana" pitchFamily="34" charset="0"/>
              </a:rPr>
              <a:t>Enquanto movimento:</a:t>
            </a:r>
            <a:r>
              <a:rPr lang="pt-BR" sz="2000" b="1">
                <a:latin typeface="Verdana" pitchFamily="34" charset="0"/>
              </a:rPr>
              <a:t> Fórum Brasileiro de Economia Solidária; fóruns e redes estaduais/ regionais; Rede de Gestores Públicos; dentre outras.</a:t>
            </a:r>
          </a:p>
          <a:p>
            <a:pPr marL="538163" indent="-457200"/>
            <a:endParaRPr lang="pt-BR" sz="2000" b="1">
              <a:latin typeface="Verdana" pitchFamily="34" charset="0"/>
            </a:endParaRPr>
          </a:p>
          <a:p>
            <a:pPr marL="538163" indent="-457200">
              <a:buFontTx/>
              <a:buChar char="-"/>
            </a:pPr>
            <a:r>
              <a:rPr lang="pt-BR" sz="2000" b="1" u="sng">
                <a:latin typeface="Verdana" pitchFamily="34" charset="0"/>
              </a:rPr>
              <a:t>No governo:</a:t>
            </a:r>
            <a:r>
              <a:rPr lang="pt-BR" sz="2000" b="1">
                <a:latin typeface="Verdana" pitchFamily="34" charset="0"/>
              </a:rPr>
              <a:t> em diferentes espaços institucionais (coordenações, secretarias, departamentos) de governos (municipais, estaduais, nacional), com destaque nacionalmente para a SENAES.</a:t>
            </a:r>
          </a:p>
          <a:p>
            <a:pPr marL="538163" indent="-457200"/>
            <a:endParaRPr lang="pt-BR" sz="2000" b="1">
              <a:latin typeface="Verdana" pitchFamily="34" charset="0"/>
            </a:endParaRPr>
          </a:p>
          <a:p>
            <a:pPr marL="538163" indent="-457200"/>
            <a:r>
              <a:rPr lang="pt-BR" sz="2000" b="1">
                <a:latin typeface="Verdana" pitchFamily="34" charset="0"/>
              </a:rPr>
              <a:t>- </a:t>
            </a:r>
            <a:r>
              <a:rPr lang="pt-BR" sz="2000" b="1" u="sng">
                <a:latin typeface="Verdana" pitchFamily="34" charset="0"/>
              </a:rPr>
              <a:t>Enquanto espaço institucional de diálogo Governo e Sociedade</a:t>
            </a:r>
            <a:r>
              <a:rPr lang="pt-BR" sz="2000" b="1">
                <a:latin typeface="Verdana" pitchFamily="34" charset="0"/>
              </a:rPr>
              <a:t>: organiza-se no Conselho Nacional de Economia Solidária (I e II CONAES construídas como espaço de ampliação do debate).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395288" y="404813"/>
            <a:ext cx="8424862" cy="6477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Como está organizada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 descr="C:\Documents and Settings\RMAS MAS\Desktop\Mapas para apresentação do SIES\EES 2007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7375" y="836613"/>
            <a:ext cx="60166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2" name="Grupo 14"/>
          <p:cNvGrpSpPr>
            <a:grpSpLocks/>
          </p:cNvGrpSpPr>
          <p:nvPr/>
        </p:nvGrpSpPr>
        <p:grpSpPr bwMode="auto">
          <a:xfrm>
            <a:off x="395288" y="3644900"/>
            <a:ext cx="3492500" cy="2806700"/>
            <a:chOff x="179512" y="188640"/>
            <a:chExt cx="5027613" cy="4000500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79512" y="831673"/>
              <a:ext cx="3193677" cy="1475352"/>
              <a:chOff x="748" y="1505"/>
              <a:chExt cx="2795" cy="1099"/>
            </a:xfrm>
            <a:solidFill>
              <a:srgbClr val="113C91"/>
            </a:solidFill>
          </p:grpSpPr>
          <p:sp>
            <p:nvSpPr>
              <p:cNvPr id="14" name="Puzzle1"/>
              <p:cNvSpPr>
                <a:spLocks noEditPoints="1" noChangeArrowheads="1"/>
              </p:cNvSpPr>
              <p:nvPr/>
            </p:nvSpPr>
            <p:spPr bwMode="auto">
              <a:xfrm>
                <a:off x="748" y="1505"/>
                <a:ext cx="2795" cy="109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6090 w 21600"/>
                  <a:gd name="T25" fmla="*/ 2575 h 21600"/>
                  <a:gd name="T26" fmla="*/ 16129 w 21600"/>
                  <a:gd name="T27" fmla="*/ 1955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9360" y="20836"/>
                    </a:moveTo>
                    <a:lnTo>
                      <a:pt x="9528" y="20836"/>
                    </a:lnTo>
                    <a:lnTo>
                      <a:pt x="9686" y="20762"/>
                    </a:lnTo>
                    <a:lnTo>
                      <a:pt x="9810" y="20687"/>
                    </a:lnTo>
                    <a:lnTo>
                      <a:pt x="9922" y="20575"/>
                    </a:lnTo>
                    <a:lnTo>
                      <a:pt x="10012" y="20426"/>
                    </a:lnTo>
                    <a:lnTo>
                      <a:pt x="10068" y="20296"/>
                    </a:lnTo>
                    <a:lnTo>
                      <a:pt x="10113" y="20110"/>
                    </a:lnTo>
                    <a:lnTo>
                      <a:pt x="10136" y="19905"/>
                    </a:lnTo>
                    <a:lnTo>
                      <a:pt x="10136" y="19682"/>
                    </a:lnTo>
                    <a:lnTo>
                      <a:pt x="10113" y="19440"/>
                    </a:lnTo>
                    <a:lnTo>
                      <a:pt x="10068" y="19142"/>
                    </a:lnTo>
                    <a:lnTo>
                      <a:pt x="10012" y="18900"/>
                    </a:lnTo>
                    <a:lnTo>
                      <a:pt x="9900" y="18620"/>
                    </a:lnTo>
                    <a:lnTo>
                      <a:pt x="9787" y="18285"/>
                    </a:lnTo>
                    <a:lnTo>
                      <a:pt x="9641" y="17968"/>
                    </a:lnTo>
                    <a:lnTo>
                      <a:pt x="9472" y="17652"/>
                    </a:lnTo>
                    <a:lnTo>
                      <a:pt x="9382" y="17466"/>
                    </a:lnTo>
                    <a:lnTo>
                      <a:pt x="9315" y="17298"/>
                    </a:lnTo>
                    <a:lnTo>
                      <a:pt x="9258" y="17112"/>
                    </a:lnTo>
                    <a:lnTo>
                      <a:pt x="9191" y="16926"/>
                    </a:lnTo>
                    <a:lnTo>
                      <a:pt x="9123" y="16535"/>
                    </a:lnTo>
                    <a:lnTo>
                      <a:pt x="9101" y="16144"/>
                    </a:lnTo>
                    <a:lnTo>
                      <a:pt x="9101" y="15753"/>
                    </a:lnTo>
                    <a:lnTo>
                      <a:pt x="9168" y="15362"/>
                    </a:lnTo>
                    <a:lnTo>
                      <a:pt x="9236" y="14971"/>
                    </a:lnTo>
                    <a:lnTo>
                      <a:pt x="9360" y="14580"/>
                    </a:lnTo>
                    <a:lnTo>
                      <a:pt x="9495" y="14244"/>
                    </a:lnTo>
                    <a:lnTo>
                      <a:pt x="9663" y="13891"/>
                    </a:lnTo>
                    <a:lnTo>
                      <a:pt x="9855" y="13611"/>
                    </a:lnTo>
                    <a:lnTo>
                      <a:pt x="10068" y="13351"/>
                    </a:lnTo>
                    <a:lnTo>
                      <a:pt x="10293" y="13146"/>
                    </a:lnTo>
                    <a:lnTo>
                      <a:pt x="10552" y="12997"/>
                    </a:lnTo>
                    <a:lnTo>
                      <a:pt x="10811" y="12885"/>
                    </a:lnTo>
                    <a:lnTo>
                      <a:pt x="11069" y="12866"/>
                    </a:lnTo>
                    <a:lnTo>
                      <a:pt x="11351" y="12885"/>
                    </a:lnTo>
                    <a:lnTo>
                      <a:pt x="11610" y="12997"/>
                    </a:lnTo>
                    <a:lnTo>
                      <a:pt x="11846" y="13183"/>
                    </a:lnTo>
                    <a:lnTo>
                      <a:pt x="12060" y="13388"/>
                    </a:lnTo>
                    <a:lnTo>
                      <a:pt x="12251" y="13648"/>
                    </a:lnTo>
                    <a:lnTo>
                      <a:pt x="12419" y="13928"/>
                    </a:lnTo>
                    <a:lnTo>
                      <a:pt x="12555" y="14244"/>
                    </a:lnTo>
                    <a:lnTo>
                      <a:pt x="12690" y="14617"/>
                    </a:lnTo>
                    <a:lnTo>
                      <a:pt x="12768" y="15008"/>
                    </a:lnTo>
                    <a:lnTo>
                      <a:pt x="12836" y="15399"/>
                    </a:lnTo>
                    <a:lnTo>
                      <a:pt x="12858" y="15753"/>
                    </a:lnTo>
                    <a:lnTo>
                      <a:pt x="12858" y="16144"/>
                    </a:lnTo>
                    <a:lnTo>
                      <a:pt x="12813" y="16535"/>
                    </a:lnTo>
                    <a:lnTo>
                      <a:pt x="12746" y="16888"/>
                    </a:lnTo>
                    <a:lnTo>
                      <a:pt x="12667" y="17224"/>
                    </a:lnTo>
                    <a:lnTo>
                      <a:pt x="12510" y="17503"/>
                    </a:lnTo>
                    <a:lnTo>
                      <a:pt x="12228" y="18043"/>
                    </a:lnTo>
                    <a:lnTo>
                      <a:pt x="11970" y="18546"/>
                    </a:lnTo>
                    <a:lnTo>
                      <a:pt x="11868" y="18751"/>
                    </a:lnTo>
                    <a:lnTo>
                      <a:pt x="11778" y="18974"/>
                    </a:lnTo>
                    <a:lnTo>
                      <a:pt x="11711" y="19179"/>
                    </a:lnTo>
                    <a:lnTo>
                      <a:pt x="11666" y="19365"/>
                    </a:lnTo>
                    <a:lnTo>
                      <a:pt x="11632" y="19570"/>
                    </a:lnTo>
                    <a:lnTo>
                      <a:pt x="11632" y="19756"/>
                    </a:lnTo>
                    <a:lnTo>
                      <a:pt x="11632" y="19942"/>
                    </a:lnTo>
                    <a:lnTo>
                      <a:pt x="11643" y="20110"/>
                    </a:lnTo>
                    <a:lnTo>
                      <a:pt x="11711" y="20296"/>
                    </a:lnTo>
                    <a:lnTo>
                      <a:pt x="11801" y="20464"/>
                    </a:lnTo>
                    <a:lnTo>
                      <a:pt x="11891" y="20650"/>
                    </a:lnTo>
                    <a:lnTo>
                      <a:pt x="12037" y="20836"/>
                    </a:lnTo>
                    <a:lnTo>
                      <a:pt x="12206" y="21004"/>
                    </a:lnTo>
                    <a:lnTo>
                      <a:pt x="12419" y="21190"/>
                    </a:lnTo>
                    <a:lnTo>
                      <a:pt x="12667" y="21320"/>
                    </a:lnTo>
                    <a:lnTo>
                      <a:pt x="12960" y="21432"/>
                    </a:lnTo>
                    <a:lnTo>
                      <a:pt x="13286" y="21544"/>
                    </a:lnTo>
                    <a:lnTo>
                      <a:pt x="13612" y="21655"/>
                    </a:lnTo>
                    <a:lnTo>
                      <a:pt x="13983" y="21693"/>
                    </a:lnTo>
                    <a:lnTo>
                      <a:pt x="14343" y="21730"/>
                    </a:lnTo>
                    <a:lnTo>
                      <a:pt x="14715" y="21730"/>
                    </a:lnTo>
                    <a:lnTo>
                      <a:pt x="15075" y="21730"/>
                    </a:lnTo>
                    <a:lnTo>
                      <a:pt x="15446" y="21655"/>
                    </a:lnTo>
                    <a:lnTo>
                      <a:pt x="15794" y="21581"/>
                    </a:lnTo>
                    <a:lnTo>
                      <a:pt x="16132" y="21432"/>
                    </a:lnTo>
                    <a:lnTo>
                      <a:pt x="16458" y="21302"/>
                    </a:lnTo>
                    <a:lnTo>
                      <a:pt x="16740" y="21078"/>
                    </a:lnTo>
                    <a:lnTo>
                      <a:pt x="16976" y="20836"/>
                    </a:lnTo>
                    <a:lnTo>
                      <a:pt x="17043" y="20650"/>
                    </a:lnTo>
                    <a:lnTo>
                      <a:pt x="17088" y="20426"/>
                    </a:lnTo>
                    <a:lnTo>
                      <a:pt x="17133" y="20222"/>
                    </a:lnTo>
                    <a:lnTo>
                      <a:pt x="17156" y="19980"/>
                    </a:lnTo>
                    <a:lnTo>
                      <a:pt x="17167" y="19477"/>
                    </a:lnTo>
                    <a:lnTo>
                      <a:pt x="17167" y="18974"/>
                    </a:lnTo>
                    <a:lnTo>
                      <a:pt x="17156" y="18397"/>
                    </a:lnTo>
                    <a:lnTo>
                      <a:pt x="17111" y="17820"/>
                    </a:lnTo>
                    <a:lnTo>
                      <a:pt x="17066" y="17261"/>
                    </a:lnTo>
                    <a:lnTo>
                      <a:pt x="16998" y="16646"/>
                    </a:lnTo>
                    <a:lnTo>
                      <a:pt x="16852" y="15511"/>
                    </a:lnTo>
                    <a:lnTo>
                      <a:pt x="16740" y="14393"/>
                    </a:lnTo>
                    <a:lnTo>
                      <a:pt x="16717" y="13928"/>
                    </a:lnTo>
                    <a:lnTo>
                      <a:pt x="16695" y="13462"/>
                    </a:lnTo>
                    <a:lnTo>
                      <a:pt x="16717" y="13071"/>
                    </a:lnTo>
                    <a:lnTo>
                      <a:pt x="16785" y="12755"/>
                    </a:lnTo>
                    <a:lnTo>
                      <a:pt x="16852" y="12419"/>
                    </a:lnTo>
                    <a:lnTo>
                      <a:pt x="16953" y="12140"/>
                    </a:lnTo>
                    <a:lnTo>
                      <a:pt x="17088" y="11898"/>
                    </a:lnTo>
                    <a:lnTo>
                      <a:pt x="17212" y="11675"/>
                    </a:lnTo>
                    <a:lnTo>
                      <a:pt x="17370" y="11470"/>
                    </a:lnTo>
                    <a:lnTo>
                      <a:pt x="17516" y="11284"/>
                    </a:lnTo>
                    <a:lnTo>
                      <a:pt x="17696" y="11135"/>
                    </a:lnTo>
                    <a:lnTo>
                      <a:pt x="17865" y="11042"/>
                    </a:lnTo>
                    <a:lnTo>
                      <a:pt x="18033" y="10930"/>
                    </a:lnTo>
                    <a:lnTo>
                      <a:pt x="18213" y="10893"/>
                    </a:lnTo>
                    <a:lnTo>
                      <a:pt x="18382" y="10893"/>
                    </a:lnTo>
                    <a:lnTo>
                      <a:pt x="18551" y="10967"/>
                    </a:lnTo>
                    <a:lnTo>
                      <a:pt x="18708" y="11042"/>
                    </a:lnTo>
                    <a:lnTo>
                      <a:pt x="18855" y="11172"/>
                    </a:lnTo>
                    <a:lnTo>
                      <a:pt x="19012" y="11358"/>
                    </a:lnTo>
                    <a:lnTo>
                      <a:pt x="19136" y="11600"/>
                    </a:lnTo>
                    <a:lnTo>
                      <a:pt x="19271" y="11861"/>
                    </a:lnTo>
                    <a:lnTo>
                      <a:pt x="19440" y="12028"/>
                    </a:lnTo>
                    <a:lnTo>
                      <a:pt x="19608" y="12177"/>
                    </a:lnTo>
                    <a:lnTo>
                      <a:pt x="19822" y="12289"/>
                    </a:lnTo>
                    <a:lnTo>
                      <a:pt x="20025" y="12289"/>
                    </a:lnTo>
                    <a:lnTo>
                      <a:pt x="20238" y="12289"/>
                    </a:lnTo>
                    <a:lnTo>
                      <a:pt x="20452" y="12215"/>
                    </a:lnTo>
                    <a:lnTo>
                      <a:pt x="20643" y="12103"/>
                    </a:lnTo>
                    <a:lnTo>
                      <a:pt x="20846" y="11973"/>
                    </a:lnTo>
                    <a:lnTo>
                      <a:pt x="21037" y="11786"/>
                    </a:lnTo>
                    <a:lnTo>
                      <a:pt x="21206" y="11563"/>
                    </a:lnTo>
                    <a:lnTo>
                      <a:pt x="21363" y="11321"/>
                    </a:lnTo>
                    <a:lnTo>
                      <a:pt x="21465" y="11079"/>
                    </a:lnTo>
                    <a:lnTo>
                      <a:pt x="21577" y="10744"/>
                    </a:lnTo>
                    <a:lnTo>
                      <a:pt x="21622" y="10427"/>
                    </a:lnTo>
                    <a:lnTo>
                      <a:pt x="21645" y="10111"/>
                    </a:lnTo>
                    <a:lnTo>
                      <a:pt x="21622" y="9608"/>
                    </a:lnTo>
                    <a:lnTo>
                      <a:pt x="21577" y="9142"/>
                    </a:lnTo>
                    <a:lnTo>
                      <a:pt x="21465" y="8751"/>
                    </a:lnTo>
                    <a:lnTo>
                      <a:pt x="21363" y="8397"/>
                    </a:lnTo>
                    <a:lnTo>
                      <a:pt x="21206" y="8062"/>
                    </a:lnTo>
                    <a:lnTo>
                      <a:pt x="21037" y="7820"/>
                    </a:lnTo>
                    <a:lnTo>
                      <a:pt x="20846" y="7597"/>
                    </a:lnTo>
                    <a:lnTo>
                      <a:pt x="20643" y="7429"/>
                    </a:lnTo>
                    <a:lnTo>
                      <a:pt x="20452" y="7317"/>
                    </a:lnTo>
                    <a:lnTo>
                      <a:pt x="20238" y="7206"/>
                    </a:lnTo>
                    <a:lnTo>
                      <a:pt x="20025" y="7168"/>
                    </a:lnTo>
                    <a:lnTo>
                      <a:pt x="19822" y="7206"/>
                    </a:lnTo>
                    <a:lnTo>
                      <a:pt x="19608" y="7243"/>
                    </a:lnTo>
                    <a:lnTo>
                      <a:pt x="19440" y="7355"/>
                    </a:lnTo>
                    <a:lnTo>
                      <a:pt x="19271" y="7504"/>
                    </a:lnTo>
                    <a:lnTo>
                      <a:pt x="19136" y="7708"/>
                    </a:lnTo>
                    <a:lnTo>
                      <a:pt x="19012" y="7895"/>
                    </a:lnTo>
                    <a:lnTo>
                      <a:pt x="18832" y="8025"/>
                    </a:lnTo>
                    <a:lnTo>
                      <a:pt x="18663" y="8174"/>
                    </a:lnTo>
                    <a:lnTo>
                      <a:pt x="18472" y="8248"/>
                    </a:lnTo>
                    <a:lnTo>
                      <a:pt x="18270" y="8286"/>
                    </a:lnTo>
                    <a:lnTo>
                      <a:pt x="18078" y="8323"/>
                    </a:lnTo>
                    <a:lnTo>
                      <a:pt x="17887" y="8323"/>
                    </a:lnTo>
                    <a:lnTo>
                      <a:pt x="17696" y="8248"/>
                    </a:lnTo>
                    <a:lnTo>
                      <a:pt x="17493" y="8174"/>
                    </a:lnTo>
                    <a:lnTo>
                      <a:pt x="17302" y="8062"/>
                    </a:lnTo>
                    <a:lnTo>
                      <a:pt x="17133" y="7969"/>
                    </a:lnTo>
                    <a:lnTo>
                      <a:pt x="16976" y="7783"/>
                    </a:lnTo>
                    <a:lnTo>
                      <a:pt x="16852" y="7597"/>
                    </a:lnTo>
                    <a:lnTo>
                      <a:pt x="16740" y="7429"/>
                    </a:lnTo>
                    <a:lnTo>
                      <a:pt x="16672" y="7168"/>
                    </a:lnTo>
                    <a:lnTo>
                      <a:pt x="16638" y="6926"/>
                    </a:lnTo>
                    <a:lnTo>
                      <a:pt x="16616" y="6498"/>
                    </a:lnTo>
                    <a:lnTo>
                      <a:pt x="16616" y="5772"/>
                    </a:lnTo>
                    <a:lnTo>
                      <a:pt x="16650" y="4915"/>
                    </a:lnTo>
                    <a:lnTo>
                      <a:pt x="16695" y="3928"/>
                    </a:lnTo>
                    <a:lnTo>
                      <a:pt x="16762" y="2960"/>
                    </a:lnTo>
                    <a:lnTo>
                      <a:pt x="16830" y="1992"/>
                    </a:lnTo>
                    <a:lnTo>
                      <a:pt x="16908" y="1173"/>
                    </a:lnTo>
                    <a:lnTo>
                      <a:pt x="16976" y="521"/>
                    </a:lnTo>
                    <a:lnTo>
                      <a:pt x="16953" y="521"/>
                    </a:lnTo>
                    <a:lnTo>
                      <a:pt x="16931" y="521"/>
                    </a:lnTo>
                    <a:lnTo>
                      <a:pt x="16267" y="484"/>
                    </a:lnTo>
                    <a:lnTo>
                      <a:pt x="15637" y="428"/>
                    </a:lnTo>
                    <a:lnTo>
                      <a:pt x="15063" y="353"/>
                    </a:lnTo>
                    <a:lnTo>
                      <a:pt x="14523" y="279"/>
                    </a:lnTo>
                    <a:lnTo>
                      <a:pt x="14040" y="167"/>
                    </a:lnTo>
                    <a:lnTo>
                      <a:pt x="13635" y="93"/>
                    </a:lnTo>
                    <a:lnTo>
                      <a:pt x="13331" y="18"/>
                    </a:lnTo>
                    <a:lnTo>
                      <a:pt x="13117" y="18"/>
                    </a:lnTo>
                    <a:lnTo>
                      <a:pt x="12982" y="18"/>
                    </a:lnTo>
                    <a:lnTo>
                      <a:pt x="12858" y="130"/>
                    </a:lnTo>
                    <a:lnTo>
                      <a:pt x="12723" y="279"/>
                    </a:lnTo>
                    <a:lnTo>
                      <a:pt x="12622" y="446"/>
                    </a:lnTo>
                    <a:lnTo>
                      <a:pt x="12510" y="670"/>
                    </a:lnTo>
                    <a:lnTo>
                      <a:pt x="12419" y="912"/>
                    </a:lnTo>
                    <a:lnTo>
                      <a:pt x="12363" y="1210"/>
                    </a:lnTo>
                    <a:lnTo>
                      <a:pt x="12318" y="1526"/>
                    </a:lnTo>
                    <a:lnTo>
                      <a:pt x="12273" y="1843"/>
                    </a:lnTo>
                    <a:lnTo>
                      <a:pt x="12251" y="2215"/>
                    </a:lnTo>
                    <a:lnTo>
                      <a:pt x="12273" y="2532"/>
                    </a:lnTo>
                    <a:lnTo>
                      <a:pt x="12318" y="2886"/>
                    </a:lnTo>
                    <a:lnTo>
                      <a:pt x="12386" y="3240"/>
                    </a:lnTo>
                    <a:lnTo>
                      <a:pt x="12464" y="3556"/>
                    </a:lnTo>
                    <a:lnTo>
                      <a:pt x="12577" y="3891"/>
                    </a:lnTo>
                    <a:lnTo>
                      <a:pt x="12746" y="4171"/>
                    </a:lnTo>
                    <a:lnTo>
                      <a:pt x="12926" y="4487"/>
                    </a:lnTo>
                    <a:lnTo>
                      <a:pt x="13050" y="4860"/>
                    </a:lnTo>
                    <a:lnTo>
                      <a:pt x="13162" y="5251"/>
                    </a:lnTo>
                    <a:lnTo>
                      <a:pt x="13218" y="5604"/>
                    </a:lnTo>
                    <a:lnTo>
                      <a:pt x="13263" y="5995"/>
                    </a:lnTo>
                    <a:lnTo>
                      <a:pt x="13241" y="6386"/>
                    </a:lnTo>
                    <a:lnTo>
                      <a:pt x="13218" y="6740"/>
                    </a:lnTo>
                    <a:lnTo>
                      <a:pt x="13139" y="7094"/>
                    </a:lnTo>
                    <a:lnTo>
                      <a:pt x="13050" y="7429"/>
                    </a:lnTo>
                    <a:lnTo>
                      <a:pt x="12903" y="7746"/>
                    </a:lnTo>
                    <a:lnTo>
                      <a:pt x="12723" y="8025"/>
                    </a:lnTo>
                    <a:lnTo>
                      <a:pt x="12532" y="8286"/>
                    </a:lnTo>
                    <a:lnTo>
                      <a:pt x="12318" y="8491"/>
                    </a:lnTo>
                    <a:lnTo>
                      <a:pt x="12060" y="8677"/>
                    </a:lnTo>
                    <a:lnTo>
                      <a:pt x="11756" y="8788"/>
                    </a:lnTo>
                    <a:lnTo>
                      <a:pt x="11452" y="8826"/>
                    </a:lnTo>
                    <a:lnTo>
                      <a:pt x="11283" y="8826"/>
                    </a:lnTo>
                    <a:lnTo>
                      <a:pt x="11126" y="8826"/>
                    </a:lnTo>
                    <a:lnTo>
                      <a:pt x="11002" y="8788"/>
                    </a:lnTo>
                    <a:lnTo>
                      <a:pt x="10845" y="8714"/>
                    </a:lnTo>
                    <a:lnTo>
                      <a:pt x="10721" y="8640"/>
                    </a:lnTo>
                    <a:lnTo>
                      <a:pt x="10608" y="8565"/>
                    </a:lnTo>
                    <a:lnTo>
                      <a:pt x="10485" y="8453"/>
                    </a:lnTo>
                    <a:lnTo>
                      <a:pt x="10372" y="8323"/>
                    </a:lnTo>
                    <a:lnTo>
                      <a:pt x="10181" y="8062"/>
                    </a:lnTo>
                    <a:lnTo>
                      <a:pt x="10035" y="7746"/>
                    </a:lnTo>
                    <a:lnTo>
                      <a:pt x="9900" y="7392"/>
                    </a:lnTo>
                    <a:lnTo>
                      <a:pt x="9787" y="7001"/>
                    </a:lnTo>
                    <a:lnTo>
                      <a:pt x="9731" y="6610"/>
                    </a:lnTo>
                    <a:lnTo>
                      <a:pt x="9686" y="6219"/>
                    </a:lnTo>
                    <a:lnTo>
                      <a:pt x="9663" y="5772"/>
                    </a:lnTo>
                    <a:lnTo>
                      <a:pt x="9686" y="5381"/>
                    </a:lnTo>
                    <a:lnTo>
                      <a:pt x="9753" y="4990"/>
                    </a:lnTo>
                    <a:lnTo>
                      <a:pt x="9832" y="4636"/>
                    </a:lnTo>
                    <a:lnTo>
                      <a:pt x="9945" y="4320"/>
                    </a:lnTo>
                    <a:lnTo>
                      <a:pt x="10068" y="4022"/>
                    </a:lnTo>
                    <a:lnTo>
                      <a:pt x="10203" y="3817"/>
                    </a:lnTo>
                    <a:lnTo>
                      <a:pt x="10316" y="3593"/>
                    </a:lnTo>
                    <a:lnTo>
                      <a:pt x="10395" y="3351"/>
                    </a:lnTo>
                    <a:lnTo>
                      <a:pt x="10462" y="3109"/>
                    </a:lnTo>
                    <a:lnTo>
                      <a:pt x="10507" y="2848"/>
                    </a:lnTo>
                    <a:lnTo>
                      <a:pt x="10530" y="2606"/>
                    </a:lnTo>
                    <a:lnTo>
                      <a:pt x="10507" y="2346"/>
                    </a:lnTo>
                    <a:lnTo>
                      <a:pt x="10462" y="2141"/>
                    </a:lnTo>
                    <a:lnTo>
                      <a:pt x="10395" y="1880"/>
                    </a:lnTo>
                    <a:lnTo>
                      <a:pt x="10293" y="1638"/>
                    </a:lnTo>
                    <a:lnTo>
                      <a:pt x="10158" y="1415"/>
                    </a:lnTo>
                    <a:lnTo>
                      <a:pt x="9967" y="1210"/>
                    </a:lnTo>
                    <a:lnTo>
                      <a:pt x="9753" y="986"/>
                    </a:lnTo>
                    <a:lnTo>
                      <a:pt x="9495" y="819"/>
                    </a:lnTo>
                    <a:lnTo>
                      <a:pt x="9191" y="670"/>
                    </a:lnTo>
                    <a:lnTo>
                      <a:pt x="8842" y="521"/>
                    </a:lnTo>
                    <a:lnTo>
                      <a:pt x="8471" y="446"/>
                    </a:lnTo>
                    <a:lnTo>
                      <a:pt x="7998" y="428"/>
                    </a:lnTo>
                    <a:lnTo>
                      <a:pt x="7413" y="428"/>
                    </a:lnTo>
                    <a:lnTo>
                      <a:pt x="6817" y="446"/>
                    </a:lnTo>
                    <a:lnTo>
                      <a:pt x="6187" y="521"/>
                    </a:lnTo>
                    <a:lnTo>
                      <a:pt x="5602" y="633"/>
                    </a:lnTo>
                    <a:lnTo>
                      <a:pt x="5107" y="744"/>
                    </a:lnTo>
                    <a:lnTo>
                      <a:pt x="4725" y="856"/>
                    </a:lnTo>
                    <a:lnTo>
                      <a:pt x="4848" y="1564"/>
                    </a:lnTo>
                    <a:lnTo>
                      <a:pt x="5028" y="2495"/>
                    </a:lnTo>
                    <a:lnTo>
                      <a:pt x="5175" y="3556"/>
                    </a:lnTo>
                    <a:lnTo>
                      <a:pt x="5298" y="4673"/>
                    </a:lnTo>
                    <a:lnTo>
                      <a:pt x="5343" y="5213"/>
                    </a:lnTo>
                    <a:lnTo>
                      <a:pt x="5388" y="5753"/>
                    </a:lnTo>
                    <a:lnTo>
                      <a:pt x="5411" y="6275"/>
                    </a:lnTo>
                    <a:lnTo>
                      <a:pt x="5411" y="6740"/>
                    </a:lnTo>
                    <a:lnTo>
                      <a:pt x="5366" y="7168"/>
                    </a:lnTo>
                    <a:lnTo>
                      <a:pt x="5321" y="7541"/>
                    </a:lnTo>
                    <a:lnTo>
                      <a:pt x="5287" y="7708"/>
                    </a:lnTo>
                    <a:lnTo>
                      <a:pt x="5242" y="7857"/>
                    </a:lnTo>
                    <a:lnTo>
                      <a:pt x="5197" y="7969"/>
                    </a:lnTo>
                    <a:lnTo>
                      <a:pt x="5130" y="8062"/>
                    </a:lnTo>
                    <a:lnTo>
                      <a:pt x="5006" y="8248"/>
                    </a:lnTo>
                    <a:lnTo>
                      <a:pt x="4848" y="8397"/>
                    </a:lnTo>
                    <a:lnTo>
                      <a:pt x="4725" y="8528"/>
                    </a:lnTo>
                    <a:lnTo>
                      <a:pt x="4567" y="8640"/>
                    </a:lnTo>
                    <a:lnTo>
                      <a:pt x="4421" y="8714"/>
                    </a:lnTo>
                    <a:lnTo>
                      <a:pt x="4263" y="8751"/>
                    </a:lnTo>
                    <a:lnTo>
                      <a:pt x="4095" y="8788"/>
                    </a:lnTo>
                    <a:lnTo>
                      <a:pt x="3948" y="8788"/>
                    </a:lnTo>
                    <a:lnTo>
                      <a:pt x="3791" y="8751"/>
                    </a:lnTo>
                    <a:lnTo>
                      <a:pt x="3667" y="8714"/>
                    </a:lnTo>
                    <a:lnTo>
                      <a:pt x="3510" y="8677"/>
                    </a:lnTo>
                    <a:lnTo>
                      <a:pt x="3386" y="8602"/>
                    </a:lnTo>
                    <a:lnTo>
                      <a:pt x="3251" y="8491"/>
                    </a:lnTo>
                    <a:lnTo>
                      <a:pt x="3127" y="8360"/>
                    </a:lnTo>
                    <a:lnTo>
                      <a:pt x="3015" y="8248"/>
                    </a:lnTo>
                    <a:lnTo>
                      <a:pt x="2925" y="8062"/>
                    </a:lnTo>
                    <a:lnTo>
                      <a:pt x="2778" y="7857"/>
                    </a:lnTo>
                    <a:lnTo>
                      <a:pt x="2610" y="7671"/>
                    </a:lnTo>
                    <a:lnTo>
                      <a:pt x="2407" y="7541"/>
                    </a:lnTo>
                    <a:lnTo>
                      <a:pt x="2171" y="7466"/>
                    </a:lnTo>
                    <a:lnTo>
                      <a:pt x="1957" y="7429"/>
                    </a:lnTo>
                    <a:lnTo>
                      <a:pt x="1698" y="7429"/>
                    </a:lnTo>
                    <a:lnTo>
                      <a:pt x="1462" y="7466"/>
                    </a:lnTo>
                    <a:lnTo>
                      <a:pt x="1226" y="7559"/>
                    </a:lnTo>
                    <a:lnTo>
                      <a:pt x="989" y="7708"/>
                    </a:lnTo>
                    <a:lnTo>
                      <a:pt x="776" y="7932"/>
                    </a:lnTo>
                    <a:lnTo>
                      <a:pt x="551" y="8211"/>
                    </a:lnTo>
                    <a:lnTo>
                      <a:pt x="382" y="8528"/>
                    </a:lnTo>
                    <a:lnTo>
                      <a:pt x="315" y="8714"/>
                    </a:lnTo>
                    <a:lnTo>
                      <a:pt x="236" y="8919"/>
                    </a:lnTo>
                    <a:lnTo>
                      <a:pt x="191" y="9142"/>
                    </a:lnTo>
                    <a:lnTo>
                      <a:pt x="123" y="9347"/>
                    </a:lnTo>
                    <a:lnTo>
                      <a:pt x="78" y="9608"/>
                    </a:lnTo>
                    <a:lnTo>
                      <a:pt x="56" y="9887"/>
                    </a:lnTo>
                    <a:lnTo>
                      <a:pt x="33" y="10185"/>
                    </a:lnTo>
                    <a:lnTo>
                      <a:pt x="33" y="10464"/>
                    </a:lnTo>
                    <a:lnTo>
                      <a:pt x="33" y="10706"/>
                    </a:lnTo>
                    <a:lnTo>
                      <a:pt x="56" y="10967"/>
                    </a:lnTo>
                    <a:lnTo>
                      <a:pt x="78" y="11172"/>
                    </a:lnTo>
                    <a:lnTo>
                      <a:pt x="123" y="11395"/>
                    </a:lnTo>
                    <a:lnTo>
                      <a:pt x="168" y="11600"/>
                    </a:lnTo>
                    <a:lnTo>
                      <a:pt x="236" y="11786"/>
                    </a:lnTo>
                    <a:lnTo>
                      <a:pt x="292" y="11973"/>
                    </a:lnTo>
                    <a:lnTo>
                      <a:pt x="382" y="12140"/>
                    </a:lnTo>
                    <a:lnTo>
                      <a:pt x="540" y="12419"/>
                    </a:lnTo>
                    <a:lnTo>
                      <a:pt x="731" y="12680"/>
                    </a:lnTo>
                    <a:lnTo>
                      <a:pt x="944" y="12866"/>
                    </a:lnTo>
                    <a:lnTo>
                      <a:pt x="1158" y="12997"/>
                    </a:lnTo>
                    <a:lnTo>
                      <a:pt x="1395" y="13108"/>
                    </a:lnTo>
                    <a:lnTo>
                      <a:pt x="1608" y="13183"/>
                    </a:lnTo>
                    <a:lnTo>
                      <a:pt x="1856" y="13183"/>
                    </a:lnTo>
                    <a:lnTo>
                      <a:pt x="2070" y="13146"/>
                    </a:lnTo>
                    <a:lnTo>
                      <a:pt x="2261" y="13071"/>
                    </a:lnTo>
                    <a:lnTo>
                      <a:pt x="2430" y="12960"/>
                    </a:lnTo>
                    <a:lnTo>
                      <a:pt x="2587" y="12792"/>
                    </a:lnTo>
                    <a:lnTo>
                      <a:pt x="2688" y="12606"/>
                    </a:lnTo>
                    <a:lnTo>
                      <a:pt x="2801" y="12419"/>
                    </a:lnTo>
                    <a:lnTo>
                      <a:pt x="2925" y="12289"/>
                    </a:lnTo>
                    <a:lnTo>
                      <a:pt x="3082" y="12177"/>
                    </a:lnTo>
                    <a:lnTo>
                      <a:pt x="3228" y="12103"/>
                    </a:lnTo>
                    <a:lnTo>
                      <a:pt x="3408" y="12103"/>
                    </a:lnTo>
                    <a:lnTo>
                      <a:pt x="3577" y="12103"/>
                    </a:lnTo>
                    <a:lnTo>
                      <a:pt x="3723" y="12177"/>
                    </a:lnTo>
                    <a:lnTo>
                      <a:pt x="3903" y="12252"/>
                    </a:lnTo>
                    <a:lnTo>
                      <a:pt x="4072" y="12364"/>
                    </a:lnTo>
                    <a:lnTo>
                      <a:pt x="4230" y="12494"/>
                    </a:lnTo>
                    <a:lnTo>
                      <a:pt x="4353" y="12643"/>
                    </a:lnTo>
                    <a:lnTo>
                      <a:pt x="4488" y="12829"/>
                    </a:lnTo>
                    <a:lnTo>
                      <a:pt x="4567" y="13034"/>
                    </a:lnTo>
                    <a:lnTo>
                      <a:pt x="4657" y="13257"/>
                    </a:lnTo>
                    <a:lnTo>
                      <a:pt x="4702" y="13462"/>
                    </a:lnTo>
                    <a:lnTo>
                      <a:pt x="4725" y="13686"/>
                    </a:lnTo>
                    <a:lnTo>
                      <a:pt x="4702" y="14282"/>
                    </a:lnTo>
                    <a:lnTo>
                      <a:pt x="4657" y="15045"/>
                    </a:lnTo>
                    <a:lnTo>
                      <a:pt x="4612" y="15976"/>
                    </a:lnTo>
                    <a:lnTo>
                      <a:pt x="4590" y="16926"/>
                    </a:lnTo>
                    <a:lnTo>
                      <a:pt x="4567" y="17968"/>
                    </a:lnTo>
                    <a:lnTo>
                      <a:pt x="4567" y="19011"/>
                    </a:lnTo>
                    <a:lnTo>
                      <a:pt x="4590" y="19514"/>
                    </a:lnTo>
                    <a:lnTo>
                      <a:pt x="4612" y="19980"/>
                    </a:lnTo>
                    <a:lnTo>
                      <a:pt x="4657" y="20426"/>
                    </a:lnTo>
                    <a:lnTo>
                      <a:pt x="4725" y="20836"/>
                    </a:lnTo>
                    <a:lnTo>
                      <a:pt x="4848" y="20929"/>
                    </a:lnTo>
                    <a:lnTo>
                      <a:pt x="5040" y="21004"/>
                    </a:lnTo>
                    <a:lnTo>
                      <a:pt x="5265" y="21078"/>
                    </a:lnTo>
                    <a:lnTo>
                      <a:pt x="5478" y="21115"/>
                    </a:lnTo>
                    <a:lnTo>
                      <a:pt x="6041" y="21115"/>
                    </a:lnTo>
                    <a:lnTo>
                      <a:pt x="6637" y="21078"/>
                    </a:lnTo>
                    <a:lnTo>
                      <a:pt x="7312" y="21004"/>
                    </a:lnTo>
                    <a:lnTo>
                      <a:pt x="7998" y="20929"/>
                    </a:lnTo>
                    <a:lnTo>
                      <a:pt x="8696" y="20855"/>
                    </a:lnTo>
                    <a:lnTo>
                      <a:pt x="9360" y="20836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5" name="Text Box 11"/>
              <p:cNvSpPr txBox="1">
                <a:spLocks noChangeArrowheads="1"/>
              </p:cNvSpPr>
              <p:nvPr/>
            </p:nvSpPr>
            <p:spPr bwMode="auto">
              <a:xfrm>
                <a:off x="1266" y="1915"/>
                <a:ext cx="1705" cy="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200" b="1" dirty="0">
                    <a:solidFill>
                      <a:schemeClr val="bg1"/>
                    </a:solidFill>
                    <a:latin typeface="Verdana" pitchFamily="34" charset="0"/>
                  </a:rPr>
                  <a:t>COOPERAÇÃO</a:t>
                </a:r>
                <a:r>
                  <a:rPr lang="pt-BR" b="1" dirty="0">
                    <a:solidFill>
                      <a:schemeClr val="bg1"/>
                    </a:solidFill>
                    <a:latin typeface="Verdana" pitchFamily="34" charset="0"/>
                  </a:rPr>
                  <a:t>,</a:t>
                </a:r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2053441" y="1737827"/>
              <a:ext cx="3153684" cy="1935813"/>
              <a:chOff x="2388" y="2180"/>
              <a:chExt cx="2760" cy="1442"/>
            </a:xfrm>
            <a:solidFill>
              <a:srgbClr val="002611"/>
            </a:solidFill>
          </p:grpSpPr>
          <p:sp>
            <p:nvSpPr>
              <p:cNvPr id="12" name="Puzzle2"/>
              <p:cNvSpPr>
                <a:spLocks noEditPoints="1" noChangeArrowheads="1"/>
              </p:cNvSpPr>
              <p:nvPr/>
            </p:nvSpPr>
            <p:spPr bwMode="auto">
              <a:xfrm>
                <a:off x="2388" y="2180"/>
                <a:ext cx="2760" cy="144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5384 w 21600"/>
                  <a:gd name="T25" fmla="*/ 6741 h 21600"/>
                  <a:gd name="T26" fmla="*/ 16177 w 21600"/>
                  <a:gd name="T27" fmla="*/ 2044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4247" y="12354"/>
                    </a:moveTo>
                    <a:lnTo>
                      <a:pt x="4134" y="12468"/>
                    </a:lnTo>
                    <a:lnTo>
                      <a:pt x="4010" y="12581"/>
                    </a:lnTo>
                    <a:lnTo>
                      <a:pt x="3897" y="12637"/>
                    </a:lnTo>
                    <a:lnTo>
                      <a:pt x="3773" y="12694"/>
                    </a:lnTo>
                    <a:lnTo>
                      <a:pt x="3637" y="12694"/>
                    </a:lnTo>
                    <a:lnTo>
                      <a:pt x="3524" y="12694"/>
                    </a:lnTo>
                    <a:lnTo>
                      <a:pt x="3400" y="12665"/>
                    </a:lnTo>
                    <a:lnTo>
                      <a:pt x="3287" y="12609"/>
                    </a:lnTo>
                    <a:lnTo>
                      <a:pt x="3027" y="12496"/>
                    </a:lnTo>
                    <a:lnTo>
                      <a:pt x="2790" y="12340"/>
                    </a:lnTo>
                    <a:lnTo>
                      <a:pt x="2530" y="12142"/>
                    </a:lnTo>
                    <a:lnTo>
                      <a:pt x="2293" y="11987"/>
                    </a:lnTo>
                    <a:lnTo>
                      <a:pt x="2033" y="11817"/>
                    </a:lnTo>
                    <a:lnTo>
                      <a:pt x="1773" y="11676"/>
                    </a:lnTo>
                    <a:lnTo>
                      <a:pt x="1638" y="11662"/>
                    </a:lnTo>
                    <a:lnTo>
                      <a:pt x="1513" y="11634"/>
                    </a:lnTo>
                    <a:lnTo>
                      <a:pt x="1378" y="11634"/>
                    </a:lnTo>
                    <a:lnTo>
                      <a:pt x="1253" y="11634"/>
                    </a:lnTo>
                    <a:lnTo>
                      <a:pt x="1118" y="11662"/>
                    </a:lnTo>
                    <a:lnTo>
                      <a:pt x="971" y="11732"/>
                    </a:lnTo>
                    <a:lnTo>
                      <a:pt x="835" y="11817"/>
                    </a:lnTo>
                    <a:lnTo>
                      <a:pt x="711" y="11959"/>
                    </a:lnTo>
                    <a:lnTo>
                      <a:pt x="553" y="12086"/>
                    </a:lnTo>
                    <a:lnTo>
                      <a:pt x="429" y="12284"/>
                    </a:lnTo>
                    <a:lnTo>
                      <a:pt x="271" y="12524"/>
                    </a:lnTo>
                    <a:lnTo>
                      <a:pt x="146" y="12793"/>
                    </a:lnTo>
                    <a:lnTo>
                      <a:pt x="79" y="12962"/>
                    </a:lnTo>
                    <a:lnTo>
                      <a:pt x="33" y="13146"/>
                    </a:lnTo>
                    <a:lnTo>
                      <a:pt x="11" y="13386"/>
                    </a:lnTo>
                    <a:lnTo>
                      <a:pt x="11" y="13641"/>
                    </a:lnTo>
                    <a:lnTo>
                      <a:pt x="33" y="13881"/>
                    </a:lnTo>
                    <a:lnTo>
                      <a:pt x="101" y="14150"/>
                    </a:lnTo>
                    <a:lnTo>
                      <a:pt x="192" y="14404"/>
                    </a:lnTo>
                    <a:lnTo>
                      <a:pt x="293" y="14645"/>
                    </a:lnTo>
                    <a:lnTo>
                      <a:pt x="451" y="14857"/>
                    </a:lnTo>
                    <a:lnTo>
                      <a:pt x="621" y="15054"/>
                    </a:lnTo>
                    <a:lnTo>
                      <a:pt x="734" y="15125"/>
                    </a:lnTo>
                    <a:lnTo>
                      <a:pt x="835" y="15210"/>
                    </a:lnTo>
                    <a:lnTo>
                      <a:pt x="948" y="15267"/>
                    </a:lnTo>
                    <a:lnTo>
                      <a:pt x="1084" y="15323"/>
                    </a:lnTo>
                    <a:lnTo>
                      <a:pt x="1208" y="15351"/>
                    </a:lnTo>
                    <a:lnTo>
                      <a:pt x="1355" y="15380"/>
                    </a:lnTo>
                    <a:lnTo>
                      <a:pt x="1513" y="15380"/>
                    </a:lnTo>
                    <a:lnTo>
                      <a:pt x="1683" y="15380"/>
                    </a:lnTo>
                    <a:lnTo>
                      <a:pt x="1864" y="15351"/>
                    </a:lnTo>
                    <a:lnTo>
                      <a:pt x="2033" y="15323"/>
                    </a:lnTo>
                    <a:lnTo>
                      <a:pt x="2225" y="15238"/>
                    </a:lnTo>
                    <a:lnTo>
                      <a:pt x="2428" y="15153"/>
                    </a:lnTo>
                    <a:lnTo>
                      <a:pt x="2745" y="15026"/>
                    </a:lnTo>
                    <a:lnTo>
                      <a:pt x="3005" y="14913"/>
                    </a:lnTo>
                    <a:lnTo>
                      <a:pt x="3264" y="14828"/>
                    </a:lnTo>
                    <a:lnTo>
                      <a:pt x="3513" y="14800"/>
                    </a:lnTo>
                    <a:lnTo>
                      <a:pt x="3615" y="14828"/>
                    </a:lnTo>
                    <a:lnTo>
                      <a:pt x="3728" y="14857"/>
                    </a:lnTo>
                    <a:lnTo>
                      <a:pt x="3807" y="14913"/>
                    </a:lnTo>
                    <a:lnTo>
                      <a:pt x="3920" y="14998"/>
                    </a:lnTo>
                    <a:lnTo>
                      <a:pt x="4010" y="15097"/>
                    </a:lnTo>
                    <a:lnTo>
                      <a:pt x="4089" y="15238"/>
                    </a:lnTo>
                    <a:lnTo>
                      <a:pt x="4179" y="15408"/>
                    </a:lnTo>
                    <a:lnTo>
                      <a:pt x="4247" y="15620"/>
                    </a:lnTo>
                    <a:lnTo>
                      <a:pt x="4326" y="15860"/>
                    </a:lnTo>
                    <a:lnTo>
                      <a:pt x="4394" y="16129"/>
                    </a:lnTo>
                    <a:lnTo>
                      <a:pt x="4439" y="16440"/>
                    </a:lnTo>
                    <a:lnTo>
                      <a:pt x="4507" y="16737"/>
                    </a:lnTo>
                    <a:lnTo>
                      <a:pt x="4552" y="17090"/>
                    </a:lnTo>
                    <a:lnTo>
                      <a:pt x="4575" y="17443"/>
                    </a:lnTo>
                    <a:lnTo>
                      <a:pt x="4586" y="17825"/>
                    </a:lnTo>
                    <a:lnTo>
                      <a:pt x="4586" y="18193"/>
                    </a:lnTo>
                    <a:lnTo>
                      <a:pt x="4586" y="18574"/>
                    </a:lnTo>
                    <a:lnTo>
                      <a:pt x="4586" y="18984"/>
                    </a:lnTo>
                    <a:lnTo>
                      <a:pt x="4552" y="19366"/>
                    </a:lnTo>
                    <a:lnTo>
                      <a:pt x="4507" y="19748"/>
                    </a:lnTo>
                    <a:lnTo>
                      <a:pt x="4462" y="20129"/>
                    </a:lnTo>
                    <a:lnTo>
                      <a:pt x="4371" y="20483"/>
                    </a:lnTo>
                    <a:lnTo>
                      <a:pt x="4292" y="20836"/>
                    </a:lnTo>
                    <a:lnTo>
                      <a:pt x="4202" y="21161"/>
                    </a:lnTo>
                    <a:lnTo>
                      <a:pt x="4744" y="21161"/>
                    </a:lnTo>
                    <a:lnTo>
                      <a:pt x="5264" y="21161"/>
                    </a:lnTo>
                    <a:lnTo>
                      <a:pt x="5784" y="21161"/>
                    </a:lnTo>
                    <a:lnTo>
                      <a:pt x="6235" y="21161"/>
                    </a:lnTo>
                    <a:lnTo>
                      <a:pt x="6676" y="21161"/>
                    </a:lnTo>
                    <a:lnTo>
                      <a:pt x="7060" y="21161"/>
                    </a:lnTo>
                    <a:lnTo>
                      <a:pt x="7410" y="21161"/>
                    </a:lnTo>
                    <a:lnTo>
                      <a:pt x="7670" y="21161"/>
                    </a:lnTo>
                    <a:lnTo>
                      <a:pt x="8020" y="21020"/>
                    </a:lnTo>
                    <a:lnTo>
                      <a:pt x="8303" y="20893"/>
                    </a:lnTo>
                    <a:lnTo>
                      <a:pt x="8563" y="20695"/>
                    </a:lnTo>
                    <a:lnTo>
                      <a:pt x="8800" y="20511"/>
                    </a:lnTo>
                    <a:lnTo>
                      <a:pt x="8969" y="20285"/>
                    </a:lnTo>
                    <a:lnTo>
                      <a:pt x="9150" y="20045"/>
                    </a:lnTo>
                    <a:lnTo>
                      <a:pt x="9252" y="19804"/>
                    </a:lnTo>
                    <a:lnTo>
                      <a:pt x="9342" y="19550"/>
                    </a:lnTo>
                    <a:lnTo>
                      <a:pt x="9410" y="19281"/>
                    </a:lnTo>
                    <a:lnTo>
                      <a:pt x="9433" y="19013"/>
                    </a:lnTo>
                    <a:lnTo>
                      <a:pt x="9433" y="18744"/>
                    </a:lnTo>
                    <a:lnTo>
                      <a:pt x="9387" y="18504"/>
                    </a:lnTo>
                    <a:lnTo>
                      <a:pt x="9320" y="18221"/>
                    </a:lnTo>
                    <a:lnTo>
                      <a:pt x="9207" y="17981"/>
                    </a:lnTo>
                    <a:lnTo>
                      <a:pt x="9105" y="17740"/>
                    </a:lnTo>
                    <a:lnTo>
                      <a:pt x="8924" y="17514"/>
                    </a:lnTo>
                    <a:lnTo>
                      <a:pt x="8777" y="17274"/>
                    </a:lnTo>
                    <a:lnTo>
                      <a:pt x="8642" y="17034"/>
                    </a:lnTo>
                    <a:lnTo>
                      <a:pt x="8563" y="16765"/>
                    </a:lnTo>
                    <a:lnTo>
                      <a:pt x="8472" y="16468"/>
                    </a:lnTo>
                    <a:lnTo>
                      <a:pt x="8450" y="16157"/>
                    </a:lnTo>
                    <a:lnTo>
                      <a:pt x="8450" y="15860"/>
                    </a:lnTo>
                    <a:lnTo>
                      <a:pt x="8472" y="15563"/>
                    </a:lnTo>
                    <a:lnTo>
                      <a:pt x="8540" y="15267"/>
                    </a:lnTo>
                    <a:lnTo>
                      <a:pt x="8642" y="14998"/>
                    </a:lnTo>
                    <a:lnTo>
                      <a:pt x="8777" y="14729"/>
                    </a:lnTo>
                    <a:lnTo>
                      <a:pt x="8868" y="14616"/>
                    </a:lnTo>
                    <a:lnTo>
                      <a:pt x="8969" y="14475"/>
                    </a:lnTo>
                    <a:lnTo>
                      <a:pt x="9060" y="14376"/>
                    </a:lnTo>
                    <a:lnTo>
                      <a:pt x="9184" y="14291"/>
                    </a:lnTo>
                    <a:lnTo>
                      <a:pt x="9297" y="14206"/>
                    </a:lnTo>
                    <a:lnTo>
                      <a:pt x="9433" y="14121"/>
                    </a:lnTo>
                    <a:lnTo>
                      <a:pt x="9579" y="14051"/>
                    </a:lnTo>
                    <a:lnTo>
                      <a:pt x="9726" y="13994"/>
                    </a:lnTo>
                    <a:lnTo>
                      <a:pt x="9884" y="13938"/>
                    </a:lnTo>
                    <a:lnTo>
                      <a:pt x="10054" y="13909"/>
                    </a:lnTo>
                    <a:lnTo>
                      <a:pt x="10257" y="13881"/>
                    </a:lnTo>
                    <a:lnTo>
                      <a:pt x="10449" y="13881"/>
                    </a:lnTo>
                    <a:lnTo>
                      <a:pt x="10664" y="13881"/>
                    </a:lnTo>
                    <a:lnTo>
                      <a:pt x="10856" y="13909"/>
                    </a:lnTo>
                    <a:lnTo>
                      <a:pt x="11037" y="13966"/>
                    </a:lnTo>
                    <a:lnTo>
                      <a:pt x="11206" y="14023"/>
                    </a:lnTo>
                    <a:lnTo>
                      <a:pt x="11353" y="14093"/>
                    </a:lnTo>
                    <a:lnTo>
                      <a:pt x="11511" y="14178"/>
                    </a:lnTo>
                    <a:lnTo>
                      <a:pt x="11635" y="14263"/>
                    </a:lnTo>
                    <a:lnTo>
                      <a:pt x="11748" y="14376"/>
                    </a:lnTo>
                    <a:lnTo>
                      <a:pt x="11861" y="14475"/>
                    </a:lnTo>
                    <a:lnTo>
                      <a:pt x="11941" y="14616"/>
                    </a:lnTo>
                    <a:lnTo>
                      <a:pt x="12031" y="14758"/>
                    </a:lnTo>
                    <a:lnTo>
                      <a:pt x="12099" y="14885"/>
                    </a:lnTo>
                    <a:lnTo>
                      <a:pt x="12200" y="15210"/>
                    </a:lnTo>
                    <a:lnTo>
                      <a:pt x="12268" y="15507"/>
                    </a:lnTo>
                    <a:lnTo>
                      <a:pt x="12291" y="15832"/>
                    </a:lnTo>
                    <a:lnTo>
                      <a:pt x="12291" y="16157"/>
                    </a:lnTo>
                    <a:lnTo>
                      <a:pt x="12246" y="16482"/>
                    </a:lnTo>
                    <a:lnTo>
                      <a:pt x="12178" y="16807"/>
                    </a:lnTo>
                    <a:lnTo>
                      <a:pt x="12099" y="17090"/>
                    </a:lnTo>
                    <a:lnTo>
                      <a:pt x="12008" y="17330"/>
                    </a:lnTo>
                    <a:lnTo>
                      <a:pt x="11884" y="17542"/>
                    </a:lnTo>
                    <a:lnTo>
                      <a:pt x="11748" y="17712"/>
                    </a:lnTo>
                    <a:lnTo>
                      <a:pt x="11613" y="17839"/>
                    </a:lnTo>
                    <a:lnTo>
                      <a:pt x="11489" y="18037"/>
                    </a:lnTo>
                    <a:lnTo>
                      <a:pt x="11398" y="18221"/>
                    </a:lnTo>
                    <a:lnTo>
                      <a:pt x="11319" y="18447"/>
                    </a:lnTo>
                    <a:lnTo>
                      <a:pt x="11251" y="18659"/>
                    </a:lnTo>
                    <a:lnTo>
                      <a:pt x="11206" y="18900"/>
                    </a:lnTo>
                    <a:lnTo>
                      <a:pt x="11184" y="19154"/>
                    </a:lnTo>
                    <a:lnTo>
                      <a:pt x="11184" y="19423"/>
                    </a:lnTo>
                    <a:lnTo>
                      <a:pt x="11229" y="19663"/>
                    </a:lnTo>
                    <a:lnTo>
                      <a:pt x="11297" y="19903"/>
                    </a:lnTo>
                    <a:lnTo>
                      <a:pt x="11376" y="20158"/>
                    </a:lnTo>
                    <a:lnTo>
                      <a:pt x="11511" y="20398"/>
                    </a:lnTo>
                    <a:lnTo>
                      <a:pt x="11681" y="20610"/>
                    </a:lnTo>
                    <a:lnTo>
                      <a:pt x="11884" y="20808"/>
                    </a:lnTo>
                    <a:lnTo>
                      <a:pt x="12121" y="20992"/>
                    </a:lnTo>
                    <a:lnTo>
                      <a:pt x="12404" y="21161"/>
                    </a:lnTo>
                    <a:lnTo>
                      <a:pt x="12528" y="21190"/>
                    </a:lnTo>
                    <a:lnTo>
                      <a:pt x="12856" y="21274"/>
                    </a:lnTo>
                    <a:lnTo>
                      <a:pt x="13330" y="21373"/>
                    </a:lnTo>
                    <a:lnTo>
                      <a:pt x="13963" y="21486"/>
                    </a:lnTo>
                    <a:lnTo>
                      <a:pt x="14313" y="21543"/>
                    </a:lnTo>
                    <a:lnTo>
                      <a:pt x="14652" y="21571"/>
                    </a:lnTo>
                    <a:lnTo>
                      <a:pt x="15025" y="21600"/>
                    </a:lnTo>
                    <a:lnTo>
                      <a:pt x="15409" y="21600"/>
                    </a:lnTo>
                    <a:lnTo>
                      <a:pt x="15782" y="21600"/>
                    </a:lnTo>
                    <a:lnTo>
                      <a:pt x="16177" y="21571"/>
                    </a:lnTo>
                    <a:lnTo>
                      <a:pt x="16516" y="21486"/>
                    </a:lnTo>
                    <a:lnTo>
                      <a:pt x="16889" y="21402"/>
                    </a:lnTo>
                    <a:lnTo>
                      <a:pt x="16821" y="21190"/>
                    </a:lnTo>
                    <a:lnTo>
                      <a:pt x="16776" y="20935"/>
                    </a:lnTo>
                    <a:lnTo>
                      <a:pt x="16742" y="20667"/>
                    </a:lnTo>
                    <a:lnTo>
                      <a:pt x="16719" y="20370"/>
                    </a:lnTo>
                    <a:lnTo>
                      <a:pt x="16697" y="19719"/>
                    </a:lnTo>
                    <a:lnTo>
                      <a:pt x="16697" y="19013"/>
                    </a:lnTo>
                    <a:lnTo>
                      <a:pt x="16719" y="18306"/>
                    </a:lnTo>
                    <a:lnTo>
                      <a:pt x="16753" y="17599"/>
                    </a:lnTo>
                    <a:lnTo>
                      <a:pt x="16821" y="16949"/>
                    </a:lnTo>
                    <a:lnTo>
                      <a:pt x="16889" y="16383"/>
                    </a:lnTo>
                    <a:lnTo>
                      <a:pt x="16934" y="16129"/>
                    </a:lnTo>
                    <a:lnTo>
                      <a:pt x="17002" y="15945"/>
                    </a:lnTo>
                    <a:lnTo>
                      <a:pt x="17081" y="15790"/>
                    </a:lnTo>
                    <a:lnTo>
                      <a:pt x="17194" y="15648"/>
                    </a:lnTo>
                    <a:lnTo>
                      <a:pt x="17318" y="15563"/>
                    </a:lnTo>
                    <a:lnTo>
                      <a:pt x="17453" y="15507"/>
                    </a:lnTo>
                    <a:lnTo>
                      <a:pt x="17600" y="15450"/>
                    </a:lnTo>
                    <a:lnTo>
                      <a:pt x="17758" y="15450"/>
                    </a:lnTo>
                    <a:lnTo>
                      <a:pt x="17905" y="15479"/>
                    </a:lnTo>
                    <a:lnTo>
                      <a:pt x="18064" y="15535"/>
                    </a:lnTo>
                    <a:lnTo>
                      <a:pt x="18233" y="15620"/>
                    </a:lnTo>
                    <a:lnTo>
                      <a:pt x="18380" y="15733"/>
                    </a:lnTo>
                    <a:lnTo>
                      <a:pt x="18561" y="15832"/>
                    </a:lnTo>
                    <a:lnTo>
                      <a:pt x="18707" y="15973"/>
                    </a:lnTo>
                    <a:lnTo>
                      <a:pt x="18866" y="16129"/>
                    </a:lnTo>
                    <a:lnTo>
                      <a:pt x="18990" y="16327"/>
                    </a:lnTo>
                    <a:lnTo>
                      <a:pt x="19125" y="16482"/>
                    </a:lnTo>
                    <a:lnTo>
                      <a:pt x="19295" y="16624"/>
                    </a:lnTo>
                    <a:lnTo>
                      <a:pt x="19464" y="16737"/>
                    </a:lnTo>
                    <a:lnTo>
                      <a:pt x="19668" y="16807"/>
                    </a:lnTo>
                    <a:lnTo>
                      <a:pt x="19860" y="16836"/>
                    </a:lnTo>
                    <a:lnTo>
                      <a:pt x="20052" y="16864"/>
                    </a:lnTo>
                    <a:lnTo>
                      <a:pt x="20266" y="16836"/>
                    </a:lnTo>
                    <a:lnTo>
                      <a:pt x="20470" y="16793"/>
                    </a:lnTo>
                    <a:lnTo>
                      <a:pt x="20662" y="16708"/>
                    </a:lnTo>
                    <a:lnTo>
                      <a:pt x="20854" y="16567"/>
                    </a:lnTo>
                    <a:lnTo>
                      <a:pt x="21035" y="16412"/>
                    </a:lnTo>
                    <a:lnTo>
                      <a:pt x="21182" y="16214"/>
                    </a:lnTo>
                    <a:lnTo>
                      <a:pt x="21340" y="16002"/>
                    </a:lnTo>
                    <a:lnTo>
                      <a:pt x="21441" y="15733"/>
                    </a:lnTo>
                    <a:lnTo>
                      <a:pt x="21532" y="15436"/>
                    </a:lnTo>
                    <a:lnTo>
                      <a:pt x="21600" y="15083"/>
                    </a:lnTo>
                    <a:lnTo>
                      <a:pt x="21600" y="14885"/>
                    </a:lnTo>
                    <a:lnTo>
                      <a:pt x="21600" y="14729"/>
                    </a:lnTo>
                    <a:lnTo>
                      <a:pt x="21600" y="14531"/>
                    </a:lnTo>
                    <a:lnTo>
                      <a:pt x="21577" y="14376"/>
                    </a:lnTo>
                    <a:lnTo>
                      <a:pt x="21532" y="14206"/>
                    </a:lnTo>
                    <a:lnTo>
                      <a:pt x="21487" y="14051"/>
                    </a:lnTo>
                    <a:lnTo>
                      <a:pt x="21419" y="13909"/>
                    </a:lnTo>
                    <a:lnTo>
                      <a:pt x="21351" y="13768"/>
                    </a:lnTo>
                    <a:lnTo>
                      <a:pt x="21204" y="13500"/>
                    </a:lnTo>
                    <a:lnTo>
                      <a:pt x="21035" y="13287"/>
                    </a:lnTo>
                    <a:lnTo>
                      <a:pt x="20809" y="13090"/>
                    </a:lnTo>
                    <a:lnTo>
                      <a:pt x="20594" y="12962"/>
                    </a:lnTo>
                    <a:lnTo>
                      <a:pt x="20357" y="12821"/>
                    </a:lnTo>
                    <a:lnTo>
                      <a:pt x="20120" y="12764"/>
                    </a:lnTo>
                    <a:lnTo>
                      <a:pt x="19882" y="12708"/>
                    </a:lnTo>
                    <a:lnTo>
                      <a:pt x="19645" y="12736"/>
                    </a:lnTo>
                    <a:lnTo>
                      <a:pt x="19430" y="12793"/>
                    </a:lnTo>
                    <a:lnTo>
                      <a:pt x="19227" y="12906"/>
                    </a:lnTo>
                    <a:lnTo>
                      <a:pt x="19148" y="12962"/>
                    </a:lnTo>
                    <a:lnTo>
                      <a:pt x="19058" y="13047"/>
                    </a:lnTo>
                    <a:lnTo>
                      <a:pt x="18990" y="13146"/>
                    </a:lnTo>
                    <a:lnTo>
                      <a:pt x="18911" y="13259"/>
                    </a:lnTo>
                    <a:lnTo>
                      <a:pt x="18775" y="13471"/>
                    </a:lnTo>
                    <a:lnTo>
                      <a:pt x="18628" y="13641"/>
                    </a:lnTo>
                    <a:lnTo>
                      <a:pt x="18470" y="13740"/>
                    </a:lnTo>
                    <a:lnTo>
                      <a:pt x="18301" y="13825"/>
                    </a:lnTo>
                    <a:lnTo>
                      <a:pt x="18143" y="13853"/>
                    </a:lnTo>
                    <a:lnTo>
                      <a:pt x="17973" y="13881"/>
                    </a:lnTo>
                    <a:lnTo>
                      <a:pt x="17804" y="13853"/>
                    </a:lnTo>
                    <a:lnTo>
                      <a:pt x="17646" y="13796"/>
                    </a:lnTo>
                    <a:lnTo>
                      <a:pt x="17499" y="13726"/>
                    </a:lnTo>
                    <a:lnTo>
                      <a:pt x="17341" y="13641"/>
                    </a:lnTo>
                    <a:lnTo>
                      <a:pt x="17216" y="13528"/>
                    </a:lnTo>
                    <a:lnTo>
                      <a:pt x="17103" y="13386"/>
                    </a:lnTo>
                    <a:lnTo>
                      <a:pt x="17024" y="13259"/>
                    </a:lnTo>
                    <a:lnTo>
                      <a:pt x="16934" y="13118"/>
                    </a:lnTo>
                    <a:lnTo>
                      <a:pt x="16889" y="12991"/>
                    </a:lnTo>
                    <a:lnTo>
                      <a:pt x="16889" y="12849"/>
                    </a:lnTo>
                    <a:lnTo>
                      <a:pt x="16889" y="12383"/>
                    </a:lnTo>
                    <a:lnTo>
                      <a:pt x="16889" y="11662"/>
                    </a:lnTo>
                    <a:lnTo>
                      <a:pt x="16889" y="10701"/>
                    </a:lnTo>
                    <a:lnTo>
                      <a:pt x="16889" y="9640"/>
                    </a:lnTo>
                    <a:lnTo>
                      <a:pt x="16889" y="8566"/>
                    </a:lnTo>
                    <a:lnTo>
                      <a:pt x="16889" y="7478"/>
                    </a:lnTo>
                    <a:lnTo>
                      <a:pt x="16889" y="6502"/>
                    </a:lnTo>
                    <a:lnTo>
                      <a:pt x="16889" y="5739"/>
                    </a:lnTo>
                    <a:lnTo>
                      <a:pt x="16674" y="5894"/>
                    </a:lnTo>
                    <a:lnTo>
                      <a:pt x="16414" y="6036"/>
                    </a:lnTo>
                    <a:lnTo>
                      <a:pt x="16154" y="6177"/>
                    </a:lnTo>
                    <a:lnTo>
                      <a:pt x="15849" y="6248"/>
                    </a:lnTo>
                    <a:lnTo>
                      <a:pt x="15544" y="6304"/>
                    </a:lnTo>
                    <a:lnTo>
                      <a:pt x="15217" y="6332"/>
                    </a:lnTo>
                    <a:lnTo>
                      <a:pt x="14866" y="6361"/>
                    </a:lnTo>
                    <a:lnTo>
                      <a:pt x="14550" y="6361"/>
                    </a:lnTo>
                    <a:lnTo>
                      <a:pt x="14200" y="6332"/>
                    </a:lnTo>
                    <a:lnTo>
                      <a:pt x="13850" y="6276"/>
                    </a:lnTo>
                    <a:lnTo>
                      <a:pt x="13522" y="6219"/>
                    </a:lnTo>
                    <a:lnTo>
                      <a:pt x="13206" y="6149"/>
                    </a:lnTo>
                    <a:lnTo>
                      <a:pt x="12901" y="6064"/>
                    </a:lnTo>
                    <a:lnTo>
                      <a:pt x="12618" y="5951"/>
                    </a:lnTo>
                    <a:lnTo>
                      <a:pt x="12358" y="5838"/>
                    </a:lnTo>
                    <a:lnTo>
                      <a:pt x="12121" y="5739"/>
                    </a:lnTo>
                    <a:lnTo>
                      <a:pt x="11941" y="5626"/>
                    </a:lnTo>
                    <a:lnTo>
                      <a:pt x="11794" y="5513"/>
                    </a:lnTo>
                    <a:lnTo>
                      <a:pt x="11658" y="5414"/>
                    </a:lnTo>
                    <a:lnTo>
                      <a:pt x="11556" y="5301"/>
                    </a:lnTo>
                    <a:lnTo>
                      <a:pt x="11466" y="5187"/>
                    </a:lnTo>
                    <a:lnTo>
                      <a:pt x="11398" y="5089"/>
                    </a:lnTo>
                    <a:lnTo>
                      <a:pt x="11376" y="4947"/>
                    </a:lnTo>
                    <a:lnTo>
                      <a:pt x="11353" y="4834"/>
                    </a:lnTo>
                    <a:lnTo>
                      <a:pt x="11353" y="4707"/>
                    </a:lnTo>
                    <a:lnTo>
                      <a:pt x="11376" y="4565"/>
                    </a:lnTo>
                    <a:lnTo>
                      <a:pt x="11443" y="4410"/>
                    </a:lnTo>
                    <a:lnTo>
                      <a:pt x="11511" y="4240"/>
                    </a:lnTo>
                    <a:lnTo>
                      <a:pt x="11703" y="3887"/>
                    </a:lnTo>
                    <a:lnTo>
                      <a:pt x="11986" y="3505"/>
                    </a:lnTo>
                    <a:lnTo>
                      <a:pt x="12144" y="3265"/>
                    </a:lnTo>
                    <a:lnTo>
                      <a:pt x="12246" y="3025"/>
                    </a:lnTo>
                    <a:lnTo>
                      <a:pt x="12336" y="2756"/>
                    </a:lnTo>
                    <a:lnTo>
                      <a:pt x="12404" y="2445"/>
                    </a:lnTo>
                    <a:lnTo>
                      <a:pt x="12438" y="2176"/>
                    </a:lnTo>
                    <a:lnTo>
                      <a:pt x="12438" y="1880"/>
                    </a:lnTo>
                    <a:lnTo>
                      <a:pt x="12404" y="1583"/>
                    </a:lnTo>
                    <a:lnTo>
                      <a:pt x="12336" y="1314"/>
                    </a:lnTo>
                    <a:lnTo>
                      <a:pt x="12246" y="1046"/>
                    </a:lnTo>
                    <a:lnTo>
                      <a:pt x="12099" y="791"/>
                    </a:lnTo>
                    <a:lnTo>
                      <a:pt x="12008" y="692"/>
                    </a:lnTo>
                    <a:lnTo>
                      <a:pt x="11918" y="579"/>
                    </a:lnTo>
                    <a:lnTo>
                      <a:pt x="11816" y="466"/>
                    </a:lnTo>
                    <a:lnTo>
                      <a:pt x="11703" y="381"/>
                    </a:lnTo>
                    <a:lnTo>
                      <a:pt x="11579" y="310"/>
                    </a:lnTo>
                    <a:lnTo>
                      <a:pt x="11443" y="226"/>
                    </a:lnTo>
                    <a:lnTo>
                      <a:pt x="11297" y="169"/>
                    </a:lnTo>
                    <a:lnTo>
                      <a:pt x="11138" y="113"/>
                    </a:lnTo>
                    <a:lnTo>
                      <a:pt x="10969" y="56"/>
                    </a:lnTo>
                    <a:lnTo>
                      <a:pt x="10800" y="28"/>
                    </a:lnTo>
                    <a:lnTo>
                      <a:pt x="10619" y="28"/>
                    </a:lnTo>
                    <a:lnTo>
                      <a:pt x="10404" y="28"/>
                    </a:lnTo>
                    <a:lnTo>
                      <a:pt x="10257" y="28"/>
                    </a:lnTo>
                    <a:lnTo>
                      <a:pt x="10076" y="56"/>
                    </a:lnTo>
                    <a:lnTo>
                      <a:pt x="9952" y="84"/>
                    </a:lnTo>
                    <a:lnTo>
                      <a:pt x="9794" y="141"/>
                    </a:lnTo>
                    <a:lnTo>
                      <a:pt x="9692" y="226"/>
                    </a:lnTo>
                    <a:lnTo>
                      <a:pt x="9557" y="282"/>
                    </a:lnTo>
                    <a:lnTo>
                      <a:pt x="9455" y="381"/>
                    </a:lnTo>
                    <a:lnTo>
                      <a:pt x="9365" y="466"/>
                    </a:lnTo>
                    <a:lnTo>
                      <a:pt x="9274" y="579"/>
                    </a:lnTo>
                    <a:lnTo>
                      <a:pt x="9184" y="692"/>
                    </a:lnTo>
                    <a:lnTo>
                      <a:pt x="9128" y="791"/>
                    </a:lnTo>
                    <a:lnTo>
                      <a:pt x="9060" y="932"/>
                    </a:lnTo>
                    <a:lnTo>
                      <a:pt x="8969" y="1201"/>
                    </a:lnTo>
                    <a:lnTo>
                      <a:pt x="8913" y="1498"/>
                    </a:lnTo>
                    <a:lnTo>
                      <a:pt x="8890" y="1795"/>
                    </a:lnTo>
                    <a:lnTo>
                      <a:pt x="8890" y="2120"/>
                    </a:lnTo>
                    <a:lnTo>
                      <a:pt x="8913" y="2445"/>
                    </a:lnTo>
                    <a:lnTo>
                      <a:pt x="8969" y="2756"/>
                    </a:lnTo>
                    <a:lnTo>
                      <a:pt x="9060" y="3081"/>
                    </a:lnTo>
                    <a:lnTo>
                      <a:pt x="9173" y="3378"/>
                    </a:lnTo>
                    <a:lnTo>
                      <a:pt x="9297" y="3647"/>
                    </a:lnTo>
                    <a:lnTo>
                      <a:pt x="9466" y="3887"/>
                    </a:lnTo>
                    <a:lnTo>
                      <a:pt x="9579" y="4085"/>
                    </a:lnTo>
                    <a:lnTo>
                      <a:pt x="9670" y="4269"/>
                    </a:lnTo>
                    <a:lnTo>
                      <a:pt x="9726" y="4467"/>
                    </a:lnTo>
                    <a:lnTo>
                      <a:pt x="9771" y="4650"/>
                    </a:lnTo>
                    <a:lnTo>
                      <a:pt x="9771" y="4834"/>
                    </a:lnTo>
                    <a:lnTo>
                      <a:pt x="9749" y="5032"/>
                    </a:lnTo>
                    <a:lnTo>
                      <a:pt x="9715" y="5216"/>
                    </a:lnTo>
                    <a:lnTo>
                      <a:pt x="9625" y="5385"/>
                    </a:lnTo>
                    <a:lnTo>
                      <a:pt x="9534" y="5513"/>
                    </a:lnTo>
                    <a:lnTo>
                      <a:pt x="9410" y="5626"/>
                    </a:lnTo>
                    <a:lnTo>
                      <a:pt x="9229" y="5710"/>
                    </a:lnTo>
                    <a:lnTo>
                      <a:pt x="9060" y="5767"/>
                    </a:lnTo>
                    <a:lnTo>
                      <a:pt x="8845" y="5767"/>
                    </a:lnTo>
                    <a:lnTo>
                      <a:pt x="8585" y="5739"/>
                    </a:lnTo>
                    <a:lnTo>
                      <a:pt x="8325" y="5654"/>
                    </a:lnTo>
                    <a:lnTo>
                      <a:pt x="8020" y="5513"/>
                    </a:lnTo>
                    <a:lnTo>
                      <a:pt x="7840" y="5442"/>
                    </a:lnTo>
                    <a:lnTo>
                      <a:pt x="7648" y="5385"/>
                    </a:lnTo>
                    <a:lnTo>
                      <a:pt x="7433" y="5329"/>
                    </a:lnTo>
                    <a:lnTo>
                      <a:pt x="7241" y="5301"/>
                    </a:lnTo>
                    <a:lnTo>
                      <a:pt x="6755" y="5301"/>
                    </a:lnTo>
                    <a:lnTo>
                      <a:pt x="6281" y="5329"/>
                    </a:lnTo>
                    <a:lnTo>
                      <a:pt x="5784" y="5385"/>
                    </a:lnTo>
                    <a:lnTo>
                      <a:pt x="5264" y="5498"/>
                    </a:lnTo>
                    <a:lnTo>
                      <a:pt x="4744" y="5597"/>
                    </a:lnTo>
                    <a:lnTo>
                      <a:pt x="4247" y="5739"/>
                    </a:lnTo>
                    <a:lnTo>
                      <a:pt x="4202" y="5894"/>
                    </a:lnTo>
                    <a:lnTo>
                      <a:pt x="4202" y="6191"/>
                    </a:lnTo>
                    <a:lnTo>
                      <a:pt x="4202" y="6545"/>
                    </a:lnTo>
                    <a:lnTo>
                      <a:pt x="4225" y="6954"/>
                    </a:lnTo>
                    <a:lnTo>
                      <a:pt x="4315" y="7930"/>
                    </a:lnTo>
                    <a:lnTo>
                      <a:pt x="4394" y="9018"/>
                    </a:lnTo>
                    <a:lnTo>
                      <a:pt x="4439" y="9570"/>
                    </a:lnTo>
                    <a:lnTo>
                      <a:pt x="4462" y="10107"/>
                    </a:lnTo>
                    <a:lnTo>
                      <a:pt x="4484" y="10630"/>
                    </a:lnTo>
                    <a:lnTo>
                      <a:pt x="4507" y="11082"/>
                    </a:lnTo>
                    <a:lnTo>
                      <a:pt x="4484" y="11520"/>
                    </a:lnTo>
                    <a:lnTo>
                      <a:pt x="4439" y="11874"/>
                    </a:lnTo>
                    <a:lnTo>
                      <a:pt x="4394" y="12029"/>
                    </a:lnTo>
                    <a:lnTo>
                      <a:pt x="4349" y="12171"/>
                    </a:lnTo>
                    <a:lnTo>
                      <a:pt x="4315" y="12284"/>
                    </a:lnTo>
                    <a:lnTo>
                      <a:pt x="4247" y="12354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3" name="Text Box 14"/>
              <p:cNvSpPr txBox="1">
                <a:spLocks noChangeArrowheads="1"/>
              </p:cNvSpPr>
              <p:nvPr/>
            </p:nvSpPr>
            <p:spPr bwMode="auto">
              <a:xfrm>
                <a:off x="2971" y="2682"/>
                <a:ext cx="1542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AÇÃO ECONÔMICA</a:t>
                </a:r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2527635" y="188640"/>
              <a:ext cx="2193867" cy="2126440"/>
              <a:chOff x="2803" y="1026"/>
              <a:chExt cx="1920" cy="1584"/>
            </a:xfrm>
            <a:solidFill>
              <a:srgbClr val="FFFF00"/>
            </a:solidFill>
          </p:grpSpPr>
          <p:sp>
            <p:nvSpPr>
              <p:cNvPr id="10" name="Puzzle3"/>
              <p:cNvSpPr>
                <a:spLocks noEditPoints="1" noChangeArrowheads="1"/>
              </p:cNvSpPr>
              <p:nvPr/>
            </p:nvSpPr>
            <p:spPr bwMode="auto">
              <a:xfrm>
                <a:off x="2891" y="1026"/>
                <a:ext cx="1729" cy="15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274 w 21600"/>
                  <a:gd name="T25" fmla="*/ 7718 h 21600"/>
                  <a:gd name="T26" fmla="*/ 19151 w 21600"/>
                  <a:gd name="T27" fmla="*/ 2023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6625" y="20892"/>
                    </a:moveTo>
                    <a:lnTo>
                      <a:pt x="7105" y="21023"/>
                    </a:lnTo>
                    <a:lnTo>
                      <a:pt x="7513" y="21088"/>
                    </a:lnTo>
                    <a:lnTo>
                      <a:pt x="7922" y="21115"/>
                    </a:lnTo>
                    <a:lnTo>
                      <a:pt x="8242" y="21115"/>
                    </a:lnTo>
                    <a:lnTo>
                      <a:pt x="8544" y="21062"/>
                    </a:lnTo>
                    <a:lnTo>
                      <a:pt x="8810" y="20997"/>
                    </a:lnTo>
                    <a:lnTo>
                      <a:pt x="9023" y="20892"/>
                    </a:lnTo>
                    <a:lnTo>
                      <a:pt x="9148" y="20761"/>
                    </a:lnTo>
                    <a:lnTo>
                      <a:pt x="9290" y="20616"/>
                    </a:lnTo>
                    <a:lnTo>
                      <a:pt x="9361" y="20459"/>
                    </a:lnTo>
                    <a:lnTo>
                      <a:pt x="9396" y="20289"/>
                    </a:lnTo>
                    <a:lnTo>
                      <a:pt x="9396" y="20092"/>
                    </a:lnTo>
                    <a:lnTo>
                      <a:pt x="9325" y="19909"/>
                    </a:lnTo>
                    <a:lnTo>
                      <a:pt x="9219" y="19738"/>
                    </a:lnTo>
                    <a:lnTo>
                      <a:pt x="9094" y="19555"/>
                    </a:lnTo>
                    <a:lnTo>
                      <a:pt x="8917" y="19384"/>
                    </a:lnTo>
                    <a:lnTo>
                      <a:pt x="8650" y="19162"/>
                    </a:lnTo>
                    <a:lnTo>
                      <a:pt x="8437" y="18900"/>
                    </a:lnTo>
                    <a:lnTo>
                      <a:pt x="8277" y="18624"/>
                    </a:lnTo>
                    <a:lnTo>
                      <a:pt x="8135" y="18349"/>
                    </a:lnTo>
                    <a:lnTo>
                      <a:pt x="8028" y="18048"/>
                    </a:lnTo>
                    <a:lnTo>
                      <a:pt x="7993" y="17746"/>
                    </a:lnTo>
                    <a:lnTo>
                      <a:pt x="7993" y="17471"/>
                    </a:lnTo>
                    <a:lnTo>
                      <a:pt x="8028" y="17169"/>
                    </a:lnTo>
                    <a:lnTo>
                      <a:pt x="8135" y="16920"/>
                    </a:lnTo>
                    <a:lnTo>
                      <a:pt x="8277" y="16671"/>
                    </a:lnTo>
                    <a:lnTo>
                      <a:pt x="8366" y="16540"/>
                    </a:lnTo>
                    <a:lnTo>
                      <a:pt x="8473" y="16409"/>
                    </a:lnTo>
                    <a:lnTo>
                      <a:pt x="8615" y="16317"/>
                    </a:lnTo>
                    <a:lnTo>
                      <a:pt x="8739" y="16213"/>
                    </a:lnTo>
                    <a:lnTo>
                      <a:pt x="8881" y="16134"/>
                    </a:lnTo>
                    <a:lnTo>
                      <a:pt x="9059" y="16055"/>
                    </a:lnTo>
                    <a:lnTo>
                      <a:pt x="9254" y="15990"/>
                    </a:lnTo>
                    <a:lnTo>
                      <a:pt x="9432" y="15911"/>
                    </a:lnTo>
                    <a:lnTo>
                      <a:pt x="9663" y="15885"/>
                    </a:lnTo>
                    <a:lnTo>
                      <a:pt x="9876" y="15833"/>
                    </a:lnTo>
                    <a:lnTo>
                      <a:pt x="10142" y="15806"/>
                    </a:lnTo>
                    <a:lnTo>
                      <a:pt x="10391" y="15806"/>
                    </a:lnTo>
                    <a:lnTo>
                      <a:pt x="10728" y="15806"/>
                    </a:lnTo>
                    <a:lnTo>
                      <a:pt x="10995" y="15806"/>
                    </a:lnTo>
                    <a:lnTo>
                      <a:pt x="11279" y="15833"/>
                    </a:lnTo>
                    <a:lnTo>
                      <a:pt x="11546" y="15885"/>
                    </a:lnTo>
                    <a:lnTo>
                      <a:pt x="11776" y="15937"/>
                    </a:lnTo>
                    <a:lnTo>
                      <a:pt x="12025" y="15990"/>
                    </a:lnTo>
                    <a:lnTo>
                      <a:pt x="12221" y="16055"/>
                    </a:lnTo>
                    <a:lnTo>
                      <a:pt x="12434" y="16134"/>
                    </a:lnTo>
                    <a:lnTo>
                      <a:pt x="12611" y="16213"/>
                    </a:lnTo>
                    <a:lnTo>
                      <a:pt x="12771" y="16317"/>
                    </a:lnTo>
                    <a:lnTo>
                      <a:pt x="12913" y="16409"/>
                    </a:lnTo>
                    <a:lnTo>
                      <a:pt x="13038" y="16514"/>
                    </a:lnTo>
                    <a:lnTo>
                      <a:pt x="13251" y="16737"/>
                    </a:lnTo>
                    <a:lnTo>
                      <a:pt x="13428" y="16986"/>
                    </a:lnTo>
                    <a:lnTo>
                      <a:pt x="13517" y="17248"/>
                    </a:lnTo>
                    <a:lnTo>
                      <a:pt x="13588" y="17523"/>
                    </a:lnTo>
                    <a:lnTo>
                      <a:pt x="13588" y="17799"/>
                    </a:lnTo>
                    <a:lnTo>
                      <a:pt x="13517" y="18074"/>
                    </a:lnTo>
                    <a:lnTo>
                      <a:pt x="13428" y="18323"/>
                    </a:lnTo>
                    <a:lnTo>
                      <a:pt x="13286" y="18572"/>
                    </a:lnTo>
                    <a:lnTo>
                      <a:pt x="13109" y="18808"/>
                    </a:lnTo>
                    <a:lnTo>
                      <a:pt x="12878" y="19031"/>
                    </a:lnTo>
                    <a:lnTo>
                      <a:pt x="12434" y="19411"/>
                    </a:lnTo>
                    <a:lnTo>
                      <a:pt x="12132" y="19738"/>
                    </a:lnTo>
                    <a:lnTo>
                      <a:pt x="12025" y="19856"/>
                    </a:lnTo>
                    <a:lnTo>
                      <a:pt x="11919" y="20014"/>
                    </a:lnTo>
                    <a:lnTo>
                      <a:pt x="11883" y="20132"/>
                    </a:lnTo>
                    <a:lnTo>
                      <a:pt x="11883" y="20263"/>
                    </a:lnTo>
                    <a:lnTo>
                      <a:pt x="11883" y="20394"/>
                    </a:lnTo>
                    <a:lnTo>
                      <a:pt x="11954" y="20485"/>
                    </a:lnTo>
                    <a:lnTo>
                      <a:pt x="12061" y="20590"/>
                    </a:lnTo>
                    <a:lnTo>
                      <a:pt x="12185" y="20695"/>
                    </a:lnTo>
                    <a:lnTo>
                      <a:pt x="12327" y="20787"/>
                    </a:lnTo>
                    <a:lnTo>
                      <a:pt x="12540" y="20892"/>
                    </a:lnTo>
                    <a:lnTo>
                      <a:pt x="12771" y="20997"/>
                    </a:lnTo>
                    <a:lnTo>
                      <a:pt x="13073" y="21088"/>
                    </a:lnTo>
                    <a:lnTo>
                      <a:pt x="13428" y="21193"/>
                    </a:lnTo>
                    <a:lnTo>
                      <a:pt x="13873" y="21298"/>
                    </a:lnTo>
                    <a:lnTo>
                      <a:pt x="14317" y="21390"/>
                    </a:lnTo>
                    <a:lnTo>
                      <a:pt x="14778" y="21468"/>
                    </a:lnTo>
                    <a:lnTo>
                      <a:pt x="15294" y="21547"/>
                    </a:lnTo>
                    <a:lnTo>
                      <a:pt x="15809" y="21600"/>
                    </a:lnTo>
                    <a:lnTo>
                      <a:pt x="16359" y="21652"/>
                    </a:lnTo>
                    <a:lnTo>
                      <a:pt x="16875" y="21678"/>
                    </a:lnTo>
                    <a:lnTo>
                      <a:pt x="17407" y="21678"/>
                    </a:lnTo>
                    <a:lnTo>
                      <a:pt x="17958" y="21678"/>
                    </a:lnTo>
                    <a:lnTo>
                      <a:pt x="18473" y="21652"/>
                    </a:lnTo>
                    <a:lnTo>
                      <a:pt x="18953" y="21573"/>
                    </a:lnTo>
                    <a:lnTo>
                      <a:pt x="19397" y="21495"/>
                    </a:lnTo>
                    <a:lnTo>
                      <a:pt x="19841" y="21390"/>
                    </a:lnTo>
                    <a:lnTo>
                      <a:pt x="20214" y="21272"/>
                    </a:lnTo>
                    <a:lnTo>
                      <a:pt x="20551" y="21088"/>
                    </a:lnTo>
                    <a:lnTo>
                      <a:pt x="20480" y="20787"/>
                    </a:lnTo>
                    <a:lnTo>
                      <a:pt x="20409" y="20485"/>
                    </a:lnTo>
                    <a:lnTo>
                      <a:pt x="20356" y="20158"/>
                    </a:lnTo>
                    <a:lnTo>
                      <a:pt x="20356" y="19804"/>
                    </a:lnTo>
                    <a:lnTo>
                      <a:pt x="20321" y="19083"/>
                    </a:lnTo>
                    <a:lnTo>
                      <a:pt x="20356" y="18349"/>
                    </a:lnTo>
                    <a:lnTo>
                      <a:pt x="20409" y="17641"/>
                    </a:lnTo>
                    <a:lnTo>
                      <a:pt x="20480" y="17012"/>
                    </a:lnTo>
                    <a:lnTo>
                      <a:pt x="20551" y="16488"/>
                    </a:lnTo>
                    <a:lnTo>
                      <a:pt x="20551" y="16055"/>
                    </a:lnTo>
                    <a:lnTo>
                      <a:pt x="20551" y="15911"/>
                    </a:lnTo>
                    <a:lnTo>
                      <a:pt x="20445" y="15754"/>
                    </a:lnTo>
                    <a:lnTo>
                      <a:pt x="20356" y="15610"/>
                    </a:lnTo>
                    <a:lnTo>
                      <a:pt x="20178" y="15452"/>
                    </a:lnTo>
                    <a:lnTo>
                      <a:pt x="20001" y="15334"/>
                    </a:lnTo>
                    <a:lnTo>
                      <a:pt x="19770" y="15230"/>
                    </a:lnTo>
                    <a:lnTo>
                      <a:pt x="19521" y="15125"/>
                    </a:lnTo>
                    <a:lnTo>
                      <a:pt x="19290" y="15059"/>
                    </a:lnTo>
                    <a:lnTo>
                      <a:pt x="19024" y="15007"/>
                    </a:lnTo>
                    <a:lnTo>
                      <a:pt x="18740" y="14954"/>
                    </a:lnTo>
                    <a:lnTo>
                      <a:pt x="18509" y="14954"/>
                    </a:lnTo>
                    <a:lnTo>
                      <a:pt x="18225" y="14954"/>
                    </a:lnTo>
                    <a:lnTo>
                      <a:pt x="17994" y="15007"/>
                    </a:lnTo>
                    <a:lnTo>
                      <a:pt x="17763" y="15085"/>
                    </a:lnTo>
                    <a:lnTo>
                      <a:pt x="17550" y="15177"/>
                    </a:lnTo>
                    <a:lnTo>
                      <a:pt x="17372" y="15308"/>
                    </a:lnTo>
                    <a:lnTo>
                      <a:pt x="17176" y="15426"/>
                    </a:lnTo>
                    <a:lnTo>
                      <a:pt x="16928" y="15557"/>
                    </a:lnTo>
                    <a:lnTo>
                      <a:pt x="16661" y="15636"/>
                    </a:lnTo>
                    <a:lnTo>
                      <a:pt x="16359" y="15688"/>
                    </a:lnTo>
                    <a:lnTo>
                      <a:pt x="16022" y="15715"/>
                    </a:lnTo>
                    <a:lnTo>
                      <a:pt x="15667" y="15688"/>
                    </a:lnTo>
                    <a:lnTo>
                      <a:pt x="15294" y="15662"/>
                    </a:lnTo>
                    <a:lnTo>
                      <a:pt x="14956" y="15583"/>
                    </a:lnTo>
                    <a:lnTo>
                      <a:pt x="14619" y="15479"/>
                    </a:lnTo>
                    <a:lnTo>
                      <a:pt x="14281" y="15334"/>
                    </a:lnTo>
                    <a:lnTo>
                      <a:pt x="13961" y="15177"/>
                    </a:lnTo>
                    <a:lnTo>
                      <a:pt x="13695" y="14981"/>
                    </a:lnTo>
                    <a:lnTo>
                      <a:pt x="13588" y="14850"/>
                    </a:lnTo>
                    <a:lnTo>
                      <a:pt x="13482" y="14732"/>
                    </a:lnTo>
                    <a:lnTo>
                      <a:pt x="13393" y="14600"/>
                    </a:lnTo>
                    <a:lnTo>
                      <a:pt x="13322" y="14456"/>
                    </a:lnTo>
                    <a:lnTo>
                      <a:pt x="13251" y="14299"/>
                    </a:lnTo>
                    <a:lnTo>
                      <a:pt x="13215" y="14155"/>
                    </a:lnTo>
                    <a:lnTo>
                      <a:pt x="13180" y="13971"/>
                    </a:lnTo>
                    <a:lnTo>
                      <a:pt x="13180" y="13801"/>
                    </a:lnTo>
                    <a:lnTo>
                      <a:pt x="13180" y="13591"/>
                    </a:lnTo>
                    <a:lnTo>
                      <a:pt x="13215" y="13395"/>
                    </a:lnTo>
                    <a:lnTo>
                      <a:pt x="13251" y="13198"/>
                    </a:lnTo>
                    <a:lnTo>
                      <a:pt x="13322" y="13015"/>
                    </a:lnTo>
                    <a:lnTo>
                      <a:pt x="13393" y="12870"/>
                    </a:lnTo>
                    <a:lnTo>
                      <a:pt x="13482" y="12713"/>
                    </a:lnTo>
                    <a:lnTo>
                      <a:pt x="13588" y="12569"/>
                    </a:lnTo>
                    <a:lnTo>
                      <a:pt x="13730" y="12438"/>
                    </a:lnTo>
                    <a:lnTo>
                      <a:pt x="13997" y="12215"/>
                    </a:lnTo>
                    <a:lnTo>
                      <a:pt x="14334" y="12005"/>
                    </a:lnTo>
                    <a:lnTo>
                      <a:pt x="14690" y="11861"/>
                    </a:lnTo>
                    <a:lnTo>
                      <a:pt x="15063" y="11756"/>
                    </a:lnTo>
                    <a:lnTo>
                      <a:pt x="15436" y="11678"/>
                    </a:lnTo>
                    <a:lnTo>
                      <a:pt x="15809" y="11638"/>
                    </a:lnTo>
                    <a:lnTo>
                      <a:pt x="16182" y="11638"/>
                    </a:lnTo>
                    <a:lnTo>
                      <a:pt x="16555" y="11678"/>
                    </a:lnTo>
                    <a:lnTo>
                      <a:pt x="16910" y="11730"/>
                    </a:lnTo>
                    <a:lnTo>
                      <a:pt x="17248" y="11835"/>
                    </a:lnTo>
                    <a:lnTo>
                      <a:pt x="17514" y="11966"/>
                    </a:lnTo>
                    <a:lnTo>
                      <a:pt x="17763" y="12110"/>
                    </a:lnTo>
                    <a:lnTo>
                      <a:pt x="17887" y="12215"/>
                    </a:lnTo>
                    <a:lnTo>
                      <a:pt x="18065" y="12307"/>
                    </a:lnTo>
                    <a:lnTo>
                      <a:pt x="18260" y="12412"/>
                    </a:lnTo>
                    <a:lnTo>
                      <a:pt x="18438" y="12464"/>
                    </a:lnTo>
                    <a:lnTo>
                      <a:pt x="18669" y="12543"/>
                    </a:lnTo>
                    <a:lnTo>
                      <a:pt x="18882" y="12569"/>
                    </a:lnTo>
                    <a:lnTo>
                      <a:pt x="19113" y="12595"/>
                    </a:lnTo>
                    <a:lnTo>
                      <a:pt x="19361" y="12608"/>
                    </a:lnTo>
                    <a:lnTo>
                      <a:pt x="19592" y="12608"/>
                    </a:lnTo>
                    <a:lnTo>
                      <a:pt x="19841" y="12595"/>
                    </a:lnTo>
                    <a:lnTo>
                      <a:pt x="20072" y="12543"/>
                    </a:lnTo>
                    <a:lnTo>
                      <a:pt x="20321" y="12490"/>
                    </a:lnTo>
                    <a:lnTo>
                      <a:pt x="20551" y="12438"/>
                    </a:lnTo>
                    <a:lnTo>
                      <a:pt x="20800" y="12333"/>
                    </a:lnTo>
                    <a:lnTo>
                      <a:pt x="20996" y="12241"/>
                    </a:lnTo>
                    <a:lnTo>
                      <a:pt x="21244" y="12110"/>
                    </a:lnTo>
                    <a:lnTo>
                      <a:pt x="21298" y="12032"/>
                    </a:lnTo>
                    <a:lnTo>
                      <a:pt x="21404" y="11966"/>
                    </a:lnTo>
                    <a:lnTo>
                      <a:pt x="21475" y="11861"/>
                    </a:lnTo>
                    <a:lnTo>
                      <a:pt x="21511" y="11730"/>
                    </a:lnTo>
                    <a:lnTo>
                      <a:pt x="21617" y="11481"/>
                    </a:lnTo>
                    <a:lnTo>
                      <a:pt x="21653" y="11180"/>
                    </a:lnTo>
                    <a:lnTo>
                      <a:pt x="21653" y="10826"/>
                    </a:lnTo>
                    <a:lnTo>
                      <a:pt x="21653" y="10472"/>
                    </a:lnTo>
                    <a:lnTo>
                      <a:pt x="21582" y="10092"/>
                    </a:lnTo>
                    <a:lnTo>
                      <a:pt x="21511" y="9725"/>
                    </a:lnTo>
                    <a:lnTo>
                      <a:pt x="21298" y="8912"/>
                    </a:lnTo>
                    <a:lnTo>
                      <a:pt x="21067" y="8191"/>
                    </a:lnTo>
                    <a:lnTo>
                      <a:pt x="20800" y="7536"/>
                    </a:lnTo>
                    <a:lnTo>
                      <a:pt x="20551" y="7025"/>
                    </a:lnTo>
                    <a:lnTo>
                      <a:pt x="20001" y="7103"/>
                    </a:lnTo>
                    <a:lnTo>
                      <a:pt x="19432" y="7156"/>
                    </a:lnTo>
                    <a:lnTo>
                      <a:pt x="18846" y="7208"/>
                    </a:lnTo>
                    <a:lnTo>
                      <a:pt x="18225" y="7208"/>
                    </a:lnTo>
                    <a:lnTo>
                      <a:pt x="17656" y="7208"/>
                    </a:lnTo>
                    <a:lnTo>
                      <a:pt x="17070" y="7182"/>
                    </a:lnTo>
                    <a:lnTo>
                      <a:pt x="16484" y="7156"/>
                    </a:lnTo>
                    <a:lnTo>
                      <a:pt x="15986" y="7103"/>
                    </a:lnTo>
                    <a:lnTo>
                      <a:pt x="14992" y="6999"/>
                    </a:lnTo>
                    <a:lnTo>
                      <a:pt x="14210" y="6907"/>
                    </a:lnTo>
                    <a:lnTo>
                      <a:pt x="13695" y="6828"/>
                    </a:lnTo>
                    <a:lnTo>
                      <a:pt x="13517" y="6802"/>
                    </a:lnTo>
                    <a:lnTo>
                      <a:pt x="13073" y="6645"/>
                    </a:lnTo>
                    <a:lnTo>
                      <a:pt x="12700" y="6474"/>
                    </a:lnTo>
                    <a:lnTo>
                      <a:pt x="12363" y="6304"/>
                    </a:lnTo>
                    <a:lnTo>
                      <a:pt x="12132" y="6094"/>
                    </a:lnTo>
                    <a:lnTo>
                      <a:pt x="11919" y="5871"/>
                    </a:lnTo>
                    <a:lnTo>
                      <a:pt x="11776" y="5649"/>
                    </a:lnTo>
                    <a:lnTo>
                      <a:pt x="11688" y="5413"/>
                    </a:lnTo>
                    <a:lnTo>
                      <a:pt x="11617" y="5190"/>
                    </a:lnTo>
                    <a:lnTo>
                      <a:pt x="11617" y="4941"/>
                    </a:lnTo>
                    <a:lnTo>
                      <a:pt x="11652" y="4718"/>
                    </a:lnTo>
                    <a:lnTo>
                      <a:pt x="11723" y="4482"/>
                    </a:lnTo>
                    <a:lnTo>
                      <a:pt x="11812" y="4285"/>
                    </a:lnTo>
                    <a:lnTo>
                      <a:pt x="11919" y="4089"/>
                    </a:lnTo>
                    <a:lnTo>
                      <a:pt x="12096" y="3905"/>
                    </a:lnTo>
                    <a:lnTo>
                      <a:pt x="12292" y="3735"/>
                    </a:lnTo>
                    <a:lnTo>
                      <a:pt x="12505" y="3604"/>
                    </a:lnTo>
                    <a:lnTo>
                      <a:pt x="12700" y="3460"/>
                    </a:lnTo>
                    <a:lnTo>
                      <a:pt x="12878" y="3250"/>
                    </a:lnTo>
                    <a:lnTo>
                      <a:pt x="13038" y="3027"/>
                    </a:lnTo>
                    <a:lnTo>
                      <a:pt x="13180" y="2752"/>
                    </a:lnTo>
                    <a:lnTo>
                      <a:pt x="13286" y="2477"/>
                    </a:lnTo>
                    <a:lnTo>
                      <a:pt x="13322" y="2175"/>
                    </a:lnTo>
                    <a:lnTo>
                      <a:pt x="13357" y="1874"/>
                    </a:lnTo>
                    <a:lnTo>
                      <a:pt x="13286" y="1572"/>
                    </a:lnTo>
                    <a:lnTo>
                      <a:pt x="13180" y="1271"/>
                    </a:lnTo>
                    <a:lnTo>
                      <a:pt x="13038" y="983"/>
                    </a:lnTo>
                    <a:lnTo>
                      <a:pt x="12949" y="865"/>
                    </a:lnTo>
                    <a:lnTo>
                      <a:pt x="12807" y="733"/>
                    </a:lnTo>
                    <a:lnTo>
                      <a:pt x="12665" y="616"/>
                    </a:lnTo>
                    <a:lnTo>
                      <a:pt x="12505" y="511"/>
                    </a:lnTo>
                    <a:lnTo>
                      <a:pt x="12327" y="406"/>
                    </a:lnTo>
                    <a:lnTo>
                      <a:pt x="12132" y="314"/>
                    </a:lnTo>
                    <a:lnTo>
                      <a:pt x="11883" y="235"/>
                    </a:lnTo>
                    <a:lnTo>
                      <a:pt x="11652" y="183"/>
                    </a:lnTo>
                    <a:lnTo>
                      <a:pt x="11368" y="104"/>
                    </a:lnTo>
                    <a:lnTo>
                      <a:pt x="11101" y="78"/>
                    </a:lnTo>
                    <a:lnTo>
                      <a:pt x="10800" y="52"/>
                    </a:lnTo>
                    <a:lnTo>
                      <a:pt x="10444" y="52"/>
                    </a:lnTo>
                    <a:lnTo>
                      <a:pt x="10142" y="52"/>
                    </a:lnTo>
                    <a:lnTo>
                      <a:pt x="9840" y="78"/>
                    </a:lnTo>
                    <a:lnTo>
                      <a:pt x="9574" y="104"/>
                    </a:lnTo>
                    <a:lnTo>
                      <a:pt x="9325" y="157"/>
                    </a:lnTo>
                    <a:lnTo>
                      <a:pt x="9094" y="209"/>
                    </a:lnTo>
                    <a:lnTo>
                      <a:pt x="8846" y="262"/>
                    </a:lnTo>
                    <a:lnTo>
                      <a:pt x="8650" y="340"/>
                    </a:lnTo>
                    <a:lnTo>
                      <a:pt x="8437" y="432"/>
                    </a:lnTo>
                    <a:lnTo>
                      <a:pt x="8277" y="511"/>
                    </a:lnTo>
                    <a:lnTo>
                      <a:pt x="8100" y="616"/>
                    </a:lnTo>
                    <a:lnTo>
                      <a:pt x="7957" y="707"/>
                    </a:lnTo>
                    <a:lnTo>
                      <a:pt x="7833" y="838"/>
                    </a:lnTo>
                    <a:lnTo>
                      <a:pt x="7620" y="1061"/>
                    </a:lnTo>
                    <a:lnTo>
                      <a:pt x="7442" y="1336"/>
                    </a:lnTo>
                    <a:lnTo>
                      <a:pt x="7353" y="1599"/>
                    </a:lnTo>
                    <a:lnTo>
                      <a:pt x="7318" y="1900"/>
                    </a:lnTo>
                    <a:lnTo>
                      <a:pt x="7318" y="2175"/>
                    </a:lnTo>
                    <a:lnTo>
                      <a:pt x="7353" y="2450"/>
                    </a:lnTo>
                    <a:lnTo>
                      <a:pt x="7442" y="2726"/>
                    </a:lnTo>
                    <a:lnTo>
                      <a:pt x="7620" y="2975"/>
                    </a:lnTo>
                    <a:lnTo>
                      <a:pt x="7833" y="3198"/>
                    </a:lnTo>
                    <a:lnTo>
                      <a:pt x="8064" y="3433"/>
                    </a:lnTo>
                    <a:lnTo>
                      <a:pt x="8295" y="3630"/>
                    </a:lnTo>
                    <a:lnTo>
                      <a:pt x="8508" y="3853"/>
                    </a:lnTo>
                    <a:lnTo>
                      <a:pt x="8686" y="4089"/>
                    </a:lnTo>
                    <a:lnTo>
                      <a:pt x="8775" y="4312"/>
                    </a:lnTo>
                    <a:lnTo>
                      <a:pt x="8846" y="4561"/>
                    </a:lnTo>
                    <a:lnTo>
                      <a:pt x="8846" y="4810"/>
                    </a:lnTo>
                    <a:lnTo>
                      <a:pt x="8810" y="5059"/>
                    </a:lnTo>
                    <a:lnTo>
                      <a:pt x="8721" y="5295"/>
                    </a:lnTo>
                    <a:lnTo>
                      <a:pt x="8579" y="5544"/>
                    </a:lnTo>
                    <a:lnTo>
                      <a:pt x="8366" y="5766"/>
                    </a:lnTo>
                    <a:lnTo>
                      <a:pt x="8135" y="5976"/>
                    </a:lnTo>
                    <a:lnTo>
                      <a:pt x="7833" y="6199"/>
                    </a:lnTo>
                    <a:lnTo>
                      <a:pt x="7478" y="6369"/>
                    </a:lnTo>
                    <a:lnTo>
                      <a:pt x="7069" y="6527"/>
                    </a:lnTo>
                    <a:lnTo>
                      <a:pt x="6590" y="6671"/>
                    </a:lnTo>
                    <a:lnTo>
                      <a:pt x="6092" y="6802"/>
                    </a:lnTo>
                    <a:lnTo>
                      <a:pt x="5684" y="6802"/>
                    </a:lnTo>
                    <a:lnTo>
                      <a:pt x="5133" y="6802"/>
                    </a:lnTo>
                    <a:lnTo>
                      <a:pt x="4547" y="6802"/>
                    </a:lnTo>
                    <a:lnTo>
                      <a:pt x="3872" y="6802"/>
                    </a:lnTo>
                    <a:lnTo>
                      <a:pt x="3144" y="6802"/>
                    </a:lnTo>
                    <a:lnTo>
                      <a:pt x="2362" y="6802"/>
                    </a:lnTo>
                    <a:lnTo>
                      <a:pt x="1545" y="6802"/>
                    </a:lnTo>
                    <a:lnTo>
                      <a:pt x="692" y="6802"/>
                    </a:lnTo>
                    <a:lnTo>
                      <a:pt x="586" y="7234"/>
                    </a:lnTo>
                    <a:lnTo>
                      <a:pt x="461" y="7837"/>
                    </a:lnTo>
                    <a:lnTo>
                      <a:pt x="355" y="8493"/>
                    </a:lnTo>
                    <a:lnTo>
                      <a:pt x="248" y="9187"/>
                    </a:lnTo>
                    <a:lnTo>
                      <a:pt x="142" y="9869"/>
                    </a:lnTo>
                    <a:lnTo>
                      <a:pt x="106" y="10498"/>
                    </a:lnTo>
                    <a:lnTo>
                      <a:pt x="106" y="10983"/>
                    </a:lnTo>
                    <a:lnTo>
                      <a:pt x="106" y="11311"/>
                    </a:lnTo>
                    <a:lnTo>
                      <a:pt x="213" y="11481"/>
                    </a:lnTo>
                    <a:lnTo>
                      <a:pt x="319" y="11651"/>
                    </a:lnTo>
                    <a:lnTo>
                      <a:pt x="497" y="11783"/>
                    </a:lnTo>
                    <a:lnTo>
                      <a:pt x="692" y="11914"/>
                    </a:lnTo>
                    <a:lnTo>
                      <a:pt x="941" y="12032"/>
                    </a:lnTo>
                    <a:lnTo>
                      <a:pt x="1207" y="12110"/>
                    </a:lnTo>
                    <a:lnTo>
                      <a:pt x="1509" y="12189"/>
                    </a:lnTo>
                    <a:lnTo>
                      <a:pt x="1794" y="12241"/>
                    </a:lnTo>
                    <a:lnTo>
                      <a:pt x="2131" y="12267"/>
                    </a:lnTo>
                    <a:lnTo>
                      <a:pt x="2433" y="12281"/>
                    </a:lnTo>
                    <a:lnTo>
                      <a:pt x="2735" y="12267"/>
                    </a:lnTo>
                    <a:lnTo>
                      <a:pt x="3055" y="12241"/>
                    </a:lnTo>
                    <a:lnTo>
                      <a:pt x="3357" y="12189"/>
                    </a:lnTo>
                    <a:lnTo>
                      <a:pt x="3623" y="12084"/>
                    </a:lnTo>
                    <a:lnTo>
                      <a:pt x="3872" y="11979"/>
                    </a:lnTo>
                    <a:lnTo>
                      <a:pt x="4103" y="11861"/>
                    </a:lnTo>
                    <a:lnTo>
                      <a:pt x="4316" y="11704"/>
                    </a:lnTo>
                    <a:lnTo>
                      <a:pt x="4582" y="11612"/>
                    </a:lnTo>
                    <a:lnTo>
                      <a:pt x="4849" y="11533"/>
                    </a:lnTo>
                    <a:lnTo>
                      <a:pt x="5169" y="11507"/>
                    </a:lnTo>
                    <a:lnTo>
                      <a:pt x="5506" y="11481"/>
                    </a:lnTo>
                    <a:lnTo>
                      <a:pt x="5808" y="11507"/>
                    </a:lnTo>
                    <a:lnTo>
                      <a:pt x="6146" y="11560"/>
                    </a:lnTo>
                    <a:lnTo>
                      <a:pt x="6501" y="11651"/>
                    </a:lnTo>
                    <a:lnTo>
                      <a:pt x="6803" y="11783"/>
                    </a:lnTo>
                    <a:lnTo>
                      <a:pt x="7105" y="11940"/>
                    </a:lnTo>
                    <a:lnTo>
                      <a:pt x="7353" y="12110"/>
                    </a:lnTo>
                    <a:lnTo>
                      <a:pt x="7584" y="12333"/>
                    </a:lnTo>
                    <a:lnTo>
                      <a:pt x="7798" y="12595"/>
                    </a:lnTo>
                    <a:lnTo>
                      <a:pt x="7922" y="12870"/>
                    </a:lnTo>
                    <a:lnTo>
                      <a:pt x="8028" y="13198"/>
                    </a:lnTo>
                    <a:lnTo>
                      <a:pt x="8064" y="13526"/>
                    </a:lnTo>
                    <a:lnTo>
                      <a:pt x="8028" y="13775"/>
                    </a:lnTo>
                    <a:lnTo>
                      <a:pt x="7922" y="13998"/>
                    </a:lnTo>
                    <a:lnTo>
                      <a:pt x="7798" y="14220"/>
                    </a:lnTo>
                    <a:lnTo>
                      <a:pt x="7584" y="14404"/>
                    </a:lnTo>
                    <a:lnTo>
                      <a:pt x="7353" y="14574"/>
                    </a:lnTo>
                    <a:lnTo>
                      <a:pt x="7105" y="14732"/>
                    </a:lnTo>
                    <a:lnTo>
                      <a:pt x="6803" y="14850"/>
                    </a:lnTo>
                    <a:lnTo>
                      <a:pt x="6501" y="14954"/>
                    </a:lnTo>
                    <a:lnTo>
                      <a:pt x="6146" y="15033"/>
                    </a:lnTo>
                    <a:lnTo>
                      <a:pt x="5808" y="15085"/>
                    </a:lnTo>
                    <a:lnTo>
                      <a:pt x="5506" y="15085"/>
                    </a:lnTo>
                    <a:lnTo>
                      <a:pt x="5169" y="15059"/>
                    </a:lnTo>
                    <a:lnTo>
                      <a:pt x="4849" y="15007"/>
                    </a:lnTo>
                    <a:lnTo>
                      <a:pt x="4582" y="14902"/>
                    </a:lnTo>
                    <a:lnTo>
                      <a:pt x="4316" y="14784"/>
                    </a:lnTo>
                    <a:lnTo>
                      <a:pt x="4103" y="14600"/>
                    </a:lnTo>
                    <a:lnTo>
                      <a:pt x="3907" y="14430"/>
                    </a:lnTo>
                    <a:lnTo>
                      <a:pt x="3659" y="14299"/>
                    </a:lnTo>
                    <a:lnTo>
                      <a:pt x="3428" y="14194"/>
                    </a:lnTo>
                    <a:lnTo>
                      <a:pt x="3179" y="14129"/>
                    </a:lnTo>
                    <a:lnTo>
                      <a:pt x="2913" y="14102"/>
                    </a:lnTo>
                    <a:lnTo>
                      <a:pt x="2646" y="14102"/>
                    </a:lnTo>
                    <a:lnTo>
                      <a:pt x="2362" y="14129"/>
                    </a:lnTo>
                    <a:lnTo>
                      <a:pt x="2096" y="14168"/>
                    </a:lnTo>
                    <a:lnTo>
                      <a:pt x="1811" y="14273"/>
                    </a:lnTo>
                    <a:lnTo>
                      <a:pt x="1545" y="14378"/>
                    </a:lnTo>
                    <a:lnTo>
                      <a:pt x="1314" y="14496"/>
                    </a:lnTo>
                    <a:lnTo>
                      <a:pt x="1065" y="14653"/>
                    </a:lnTo>
                    <a:lnTo>
                      <a:pt x="870" y="14797"/>
                    </a:lnTo>
                    <a:lnTo>
                      <a:pt x="657" y="14981"/>
                    </a:lnTo>
                    <a:lnTo>
                      <a:pt x="497" y="15177"/>
                    </a:lnTo>
                    <a:lnTo>
                      <a:pt x="390" y="15413"/>
                    </a:lnTo>
                    <a:lnTo>
                      <a:pt x="284" y="15636"/>
                    </a:lnTo>
                    <a:lnTo>
                      <a:pt x="248" y="15911"/>
                    </a:lnTo>
                    <a:lnTo>
                      <a:pt x="284" y="16239"/>
                    </a:lnTo>
                    <a:lnTo>
                      <a:pt x="319" y="16566"/>
                    </a:lnTo>
                    <a:lnTo>
                      <a:pt x="497" y="17340"/>
                    </a:lnTo>
                    <a:lnTo>
                      <a:pt x="692" y="18152"/>
                    </a:lnTo>
                    <a:lnTo>
                      <a:pt x="799" y="18559"/>
                    </a:lnTo>
                    <a:lnTo>
                      <a:pt x="905" y="18978"/>
                    </a:lnTo>
                    <a:lnTo>
                      <a:pt x="959" y="19384"/>
                    </a:lnTo>
                    <a:lnTo>
                      <a:pt x="994" y="19791"/>
                    </a:lnTo>
                    <a:lnTo>
                      <a:pt x="994" y="20132"/>
                    </a:lnTo>
                    <a:lnTo>
                      <a:pt x="959" y="20485"/>
                    </a:lnTo>
                    <a:lnTo>
                      <a:pt x="941" y="20669"/>
                    </a:lnTo>
                    <a:lnTo>
                      <a:pt x="870" y="20813"/>
                    </a:lnTo>
                    <a:lnTo>
                      <a:pt x="799" y="20970"/>
                    </a:lnTo>
                    <a:lnTo>
                      <a:pt x="692" y="21088"/>
                    </a:lnTo>
                    <a:lnTo>
                      <a:pt x="1474" y="20997"/>
                    </a:lnTo>
                    <a:lnTo>
                      <a:pt x="2291" y="20866"/>
                    </a:lnTo>
                    <a:lnTo>
                      <a:pt x="3108" y="20787"/>
                    </a:lnTo>
                    <a:lnTo>
                      <a:pt x="3907" y="20721"/>
                    </a:lnTo>
                    <a:lnTo>
                      <a:pt x="4653" y="20695"/>
                    </a:lnTo>
                    <a:lnTo>
                      <a:pt x="5364" y="20695"/>
                    </a:lnTo>
                    <a:lnTo>
                      <a:pt x="5701" y="20721"/>
                    </a:lnTo>
                    <a:lnTo>
                      <a:pt x="6057" y="20761"/>
                    </a:lnTo>
                    <a:lnTo>
                      <a:pt x="6323" y="20813"/>
                    </a:lnTo>
                    <a:lnTo>
                      <a:pt x="6625" y="20892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1" name="Text Box 17"/>
              <p:cNvSpPr txBox="1">
                <a:spLocks noChangeArrowheads="1"/>
              </p:cNvSpPr>
              <p:nvPr/>
            </p:nvSpPr>
            <p:spPr bwMode="auto">
              <a:xfrm>
                <a:off x="2803" y="1628"/>
                <a:ext cx="1920" cy="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ts val="600"/>
                  </a:spcBef>
                  <a:defRPr/>
                </a:pPr>
                <a:r>
                  <a:rPr lang="pt-BR" sz="1050" b="1" dirty="0">
                    <a:latin typeface="Verdana" pitchFamily="34" charset="0"/>
                  </a:rPr>
                  <a:t> SOLIDARIEDADE</a:t>
                </a:r>
              </a:p>
              <a:p>
                <a:pPr algn="ctr">
                  <a:spcBef>
                    <a:spcPts val="600"/>
                  </a:spcBef>
                  <a:defRPr/>
                </a:pPr>
                <a:r>
                  <a:rPr lang="pt-BR" sz="1050" b="1" dirty="0">
                    <a:latin typeface="Verdana" pitchFamily="34" charset="0"/>
                  </a:rPr>
                  <a:t>na</a:t>
                </a:r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814819" y="1713663"/>
              <a:ext cx="1919634" cy="2475477"/>
              <a:chOff x="1304" y="2162"/>
              <a:chExt cx="1680" cy="1844"/>
            </a:xfrm>
            <a:solidFill>
              <a:srgbClr val="C00000"/>
            </a:solidFill>
          </p:grpSpPr>
          <p:sp>
            <p:nvSpPr>
              <p:cNvPr id="8" name="Puzzle4"/>
              <p:cNvSpPr>
                <a:spLocks noEditPoints="1" noChangeArrowheads="1"/>
              </p:cNvSpPr>
              <p:nvPr/>
            </p:nvSpPr>
            <p:spPr bwMode="auto">
              <a:xfrm>
                <a:off x="1319" y="2162"/>
                <a:ext cx="1665" cy="18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76 w 21600"/>
                  <a:gd name="T25" fmla="*/ 5669 h 21600"/>
                  <a:gd name="T26" fmla="*/ 20199 w 21600"/>
                  <a:gd name="T27" fmla="*/ 1597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3813" y="10590"/>
                    </a:moveTo>
                    <a:lnTo>
                      <a:pt x="3927" y="10513"/>
                    </a:lnTo>
                    <a:lnTo>
                      <a:pt x="4078" y="10425"/>
                    </a:lnTo>
                    <a:lnTo>
                      <a:pt x="4210" y="10359"/>
                    </a:lnTo>
                    <a:lnTo>
                      <a:pt x="4361" y="10315"/>
                    </a:lnTo>
                    <a:lnTo>
                      <a:pt x="4682" y="10237"/>
                    </a:lnTo>
                    <a:lnTo>
                      <a:pt x="5041" y="10193"/>
                    </a:lnTo>
                    <a:lnTo>
                      <a:pt x="5456" y="10171"/>
                    </a:lnTo>
                    <a:lnTo>
                      <a:pt x="5853" y="10193"/>
                    </a:lnTo>
                    <a:lnTo>
                      <a:pt x="6249" y="10260"/>
                    </a:lnTo>
                    <a:lnTo>
                      <a:pt x="6646" y="10337"/>
                    </a:lnTo>
                    <a:lnTo>
                      <a:pt x="7004" y="10469"/>
                    </a:lnTo>
                    <a:lnTo>
                      <a:pt x="7363" y="10612"/>
                    </a:lnTo>
                    <a:lnTo>
                      <a:pt x="7665" y="10788"/>
                    </a:lnTo>
                    <a:lnTo>
                      <a:pt x="7911" y="10998"/>
                    </a:lnTo>
                    <a:lnTo>
                      <a:pt x="8024" y="11097"/>
                    </a:lnTo>
                    <a:lnTo>
                      <a:pt x="8137" y="11207"/>
                    </a:lnTo>
                    <a:lnTo>
                      <a:pt x="8194" y="11340"/>
                    </a:lnTo>
                    <a:lnTo>
                      <a:pt x="8269" y="11461"/>
                    </a:lnTo>
                    <a:lnTo>
                      <a:pt x="8307" y="11593"/>
                    </a:lnTo>
                    <a:lnTo>
                      <a:pt x="8307" y="11714"/>
                    </a:lnTo>
                    <a:lnTo>
                      <a:pt x="8307" y="11868"/>
                    </a:lnTo>
                    <a:lnTo>
                      <a:pt x="8307" y="12012"/>
                    </a:lnTo>
                    <a:lnTo>
                      <a:pt x="8194" y="12265"/>
                    </a:lnTo>
                    <a:lnTo>
                      <a:pt x="8062" y="12519"/>
                    </a:lnTo>
                    <a:lnTo>
                      <a:pt x="7873" y="12706"/>
                    </a:lnTo>
                    <a:lnTo>
                      <a:pt x="7627" y="12904"/>
                    </a:lnTo>
                    <a:lnTo>
                      <a:pt x="7363" y="13048"/>
                    </a:lnTo>
                    <a:lnTo>
                      <a:pt x="7080" y="13180"/>
                    </a:lnTo>
                    <a:lnTo>
                      <a:pt x="6759" y="13257"/>
                    </a:lnTo>
                    <a:lnTo>
                      <a:pt x="6419" y="13345"/>
                    </a:lnTo>
                    <a:lnTo>
                      <a:pt x="6098" y="13389"/>
                    </a:lnTo>
                    <a:lnTo>
                      <a:pt x="5739" y="13389"/>
                    </a:lnTo>
                    <a:lnTo>
                      <a:pt x="5418" y="13389"/>
                    </a:lnTo>
                    <a:lnTo>
                      <a:pt x="5079" y="13345"/>
                    </a:lnTo>
                    <a:lnTo>
                      <a:pt x="4758" y="13301"/>
                    </a:lnTo>
                    <a:lnTo>
                      <a:pt x="4474" y="13213"/>
                    </a:lnTo>
                    <a:lnTo>
                      <a:pt x="4172" y="13114"/>
                    </a:lnTo>
                    <a:lnTo>
                      <a:pt x="3965" y="12982"/>
                    </a:lnTo>
                    <a:lnTo>
                      <a:pt x="3738" y="12838"/>
                    </a:lnTo>
                    <a:lnTo>
                      <a:pt x="3493" y="12706"/>
                    </a:lnTo>
                    <a:lnTo>
                      <a:pt x="3228" y="12607"/>
                    </a:lnTo>
                    <a:lnTo>
                      <a:pt x="2945" y="12519"/>
                    </a:lnTo>
                    <a:lnTo>
                      <a:pt x="2700" y="12431"/>
                    </a:lnTo>
                    <a:lnTo>
                      <a:pt x="2397" y="12375"/>
                    </a:lnTo>
                    <a:lnTo>
                      <a:pt x="2152" y="12331"/>
                    </a:lnTo>
                    <a:lnTo>
                      <a:pt x="1888" y="12309"/>
                    </a:lnTo>
                    <a:lnTo>
                      <a:pt x="1642" y="12309"/>
                    </a:lnTo>
                    <a:lnTo>
                      <a:pt x="1397" y="12331"/>
                    </a:lnTo>
                    <a:lnTo>
                      <a:pt x="1170" y="12397"/>
                    </a:lnTo>
                    <a:lnTo>
                      <a:pt x="962" y="12453"/>
                    </a:lnTo>
                    <a:lnTo>
                      <a:pt x="774" y="12563"/>
                    </a:lnTo>
                    <a:lnTo>
                      <a:pt x="623" y="12684"/>
                    </a:lnTo>
                    <a:lnTo>
                      <a:pt x="528" y="12838"/>
                    </a:lnTo>
                    <a:lnTo>
                      <a:pt x="453" y="13026"/>
                    </a:lnTo>
                    <a:lnTo>
                      <a:pt x="339" y="13477"/>
                    </a:lnTo>
                    <a:lnTo>
                      <a:pt x="226" y="13984"/>
                    </a:lnTo>
                    <a:lnTo>
                      <a:pt x="151" y="14535"/>
                    </a:lnTo>
                    <a:lnTo>
                      <a:pt x="113" y="15075"/>
                    </a:lnTo>
                    <a:lnTo>
                      <a:pt x="113" y="15626"/>
                    </a:lnTo>
                    <a:lnTo>
                      <a:pt x="151" y="16133"/>
                    </a:lnTo>
                    <a:lnTo>
                      <a:pt x="188" y="16376"/>
                    </a:lnTo>
                    <a:lnTo>
                      <a:pt x="264" y="16585"/>
                    </a:lnTo>
                    <a:lnTo>
                      <a:pt x="339" y="16773"/>
                    </a:lnTo>
                    <a:lnTo>
                      <a:pt x="453" y="16938"/>
                    </a:lnTo>
                    <a:lnTo>
                      <a:pt x="1095" y="16883"/>
                    </a:lnTo>
                    <a:lnTo>
                      <a:pt x="1963" y="16795"/>
                    </a:lnTo>
                    <a:lnTo>
                      <a:pt x="2945" y="16751"/>
                    </a:lnTo>
                    <a:lnTo>
                      <a:pt x="3965" y="16706"/>
                    </a:lnTo>
                    <a:lnTo>
                      <a:pt x="5022" y="16684"/>
                    </a:lnTo>
                    <a:lnTo>
                      <a:pt x="5947" y="16684"/>
                    </a:lnTo>
                    <a:lnTo>
                      <a:pt x="6759" y="16706"/>
                    </a:lnTo>
                    <a:lnTo>
                      <a:pt x="7363" y="16751"/>
                    </a:lnTo>
                    <a:lnTo>
                      <a:pt x="7948" y="16839"/>
                    </a:lnTo>
                    <a:lnTo>
                      <a:pt x="8458" y="16916"/>
                    </a:lnTo>
                    <a:lnTo>
                      <a:pt x="8893" y="17026"/>
                    </a:lnTo>
                    <a:lnTo>
                      <a:pt x="9289" y="17158"/>
                    </a:lnTo>
                    <a:lnTo>
                      <a:pt x="9572" y="17280"/>
                    </a:lnTo>
                    <a:lnTo>
                      <a:pt x="9799" y="17412"/>
                    </a:lnTo>
                    <a:lnTo>
                      <a:pt x="9969" y="17555"/>
                    </a:lnTo>
                    <a:lnTo>
                      <a:pt x="10120" y="17687"/>
                    </a:lnTo>
                    <a:lnTo>
                      <a:pt x="10158" y="17831"/>
                    </a:lnTo>
                    <a:lnTo>
                      <a:pt x="10195" y="17974"/>
                    </a:lnTo>
                    <a:lnTo>
                      <a:pt x="10158" y="18128"/>
                    </a:lnTo>
                    <a:lnTo>
                      <a:pt x="10082" y="18271"/>
                    </a:lnTo>
                    <a:lnTo>
                      <a:pt x="9969" y="18426"/>
                    </a:lnTo>
                    <a:lnTo>
                      <a:pt x="9837" y="18569"/>
                    </a:lnTo>
                    <a:lnTo>
                      <a:pt x="9648" y="18701"/>
                    </a:lnTo>
                    <a:lnTo>
                      <a:pt x="9440" y="18822"/>
                    </a:lnTo>
                    <a:lnTo>
                      <a:pt x="9213" y="18999"/>
                    </a:lnTo>
                    <a:lnTo>
                      <a:pt x="9044" y="19186"/>
                    </a:lnTo>
                    <a:lnTo>
                      <a:pt x="8893" y="19395"/>
                    </a:lnTo>
                    <a:lnTo>
                      <a:pt x="8817" y="19627"/>
                    </a:lnTo>
                    <a:lnTo>
                      <a:pt x="8779" y="19858"/>
                    </a:lnTo>
                    <a:lnTo>
                      <a:pt x="8779" y="20112"/>
                    </a:lnTo>
                    <a:lnTo>
                      <a:pt x="8855" y="20354"/>
                    </a:lnTo>
                    <a:lnTo>
                      <a:pt x="8968" y="20586"/>
                    </a:lnTo>
                    <a:lnTo>
                      <a:pt x="9138" y="20817"/>
                    </a:lnTo>
                    <a:lnTo>
                      <a:pt x="9365" y="21026"/>
                    </a:lnTo>
                    <a:lnTo>
                      <a:pt x="9610" y="21192"/>
                    </a:lnTo>
                    <a:lnTo>
                      <a:pt x="9950" y="21368"/>
                    </a:lnTo>
                    <a:lnTo>
                      <a:pt x="10120" y="21445"/>
                    </a:lnTo>
                    <a:lnTo>
                      <a:pt x="10346" y="21511"/>
                    </a:lnTo>
                    <a:lnTo>
                      <a:pt x="10516" y="21555"/>
                    </a:lnTo>
                    <a:lnTo>
                      <a:pt x="10743" y="21600"/>
                    </a:lnTo>
                    <a:lnTo>
                      <a:pt x="10988" y="21644"/>
                    </a:lnTo>
                    <a:lnTo>
                      <a:pt x="11215" y="21666"/>
                    </a:lnTo>
                    <a:lnTo>
                      <a:pt x="11498" y="21666"/>
                    </a:lnTo>
                    <a:lnTo>
                      <a:pt x="11762" y="21666"/>
                    </a:lnTo>
                    <a:lnTo>
                      <a:pt x="12253" y="21644"/>
                    </a:lnTo>
                    <a:lnTo>
                      <a:pt x="12763" y="21577"/>
                    </a:lnTo>
                    <a:lnTo>
                      <a:pt x="13197" y="21467"/>
                    </a:lnTo>
                    <a:lnTo>
                      <a:pt x="13556" y="21346"/>
                    </a:lnTo>
                    <a:lnTo>
                      <a:pt x="13896" y="21192"/>
                    </a:lnTo>
                    <a:lnTo>
                      <a:pt x="14179" y="21026"/>
                    </a:lnTo>
                    <a:lnTo>
                      <a:pt x="14444" y="20839"/>
                    </a:lnTo>
                    <a:lnTo>
                      <a:pt x="14576" y="20641"/>
                    </a:lnTo>
                    <a:lnTo>
                      <a:pt x="14727" y="20431"/>
                    </a:lnTo>
                    <a:lnTo>
                      <a:pt x="14765" y="20200"/>
                    </a:lnTo>
                    <a:lnTo>
                      <a:pt x="14802" y="19991"/>
                    </a:lnTo>
                    <a:lnTo>
                      <a:pt x="14727" y="19759"/>
                    </a:lnTo>
                    <a:lnTo>
                      <a:pt x="14613" y="19550"/>
                    </a:lnTo>
                    <a:lnTo>
                      <a:pt x="14444" y="19307"/>
                    </a:lnTo>
                    <a:lnTo>
                      <a:pt x="14217" y="19098"/>
                    </a:lnTo>
                    <a:lnTo>
                      <a:pt x="13934" y="18911"/>
                    </a:lnTo>
                    <a:lnTo>
                      <a:pt x="13669" y="18745"/>
                    </a:lnTo>
                    <a:lnTo>
                      <a:pt x="13462" y="18547"/>
                    </a:lnTo>
                    <a:lnTo>
                      <a:pt x="13311" y="18337"/>
                    </a:lnTo>
                    <a:lnTo>
                      <a:pt x="13197" y="18150"/>
                    </a:lnTo>
                    <a:lnTo>
                      <a:pt x="13122" y="17941"/>
                    </a:lnTo>
                    <a:lnTo>
                      <a:pt x="13122" y="17720"/>
                    </a:lnTo>
                    <a:lnTo>
                      <a:pt x="13122" y="17533"/>
                    </a:lnTo>
                    <a:lnTo>
                      <a:pt x="13197" y="17346"/>
                    </a:lnTo>
                    <a:lnTo>
                      <a:pt x="13273" y="17158"/>
                    </a:lnTo>
                    <a:lnTo>
                      <a:pt x="13386" y="16982"/>
                    </a:lnTo>
                    <a:lnTo>
                      <a:pt x="13537" y="16839"/>
                    </a:lnTo>
                    <a:lnTo>
                      <a:pt x="13707" y="16706"/>
                    </a:lnTo>
                    <a:lnTo>
                      <a:pt x="13896" y="16607"/>
                    </a:lnTo>
                    <a:lnTo>
                      <a:pt x="14104" y="16519"/>
                    </a:lnTo>
                    <a:lnTo>
                      <a:pt x="14330" y="16453"/>
                    </a:lnTo>
                    <a:lnTo>
                      <a:pt x="14538" y="16431"/>
                    </a:lnTo>
                    <a:lnTo>
                      <a:pt x="14897" y="16453"/>
                    </a:lnTo>
                    <a:lnTo>
                      <a:pt x="15406" y="16497"/>
                    </a:lnTo>
                    <a:lnTo>
                      <a:pt x="16105" y="16541"/>
                    </a:lnTo>
                    <a:lnTo>
                      <a:pt x="16898" y="16607"/>
                    </a:lnTo>
                    <a:lnTo>
                      <a:pt x="17804" y="16651"/>
                    </a:lnTo>
                    <a:lnTo>
                      <a:pt x="18786" y="16684"/>
                    </a:lnTo>
                    <a:lnTo>
                      <a:pt x="19844" y="16728"/>
                    </a:lnTo>
                    <a:lnTo>
                      <a:pt x="20920" y="16751"/>
                    </a:lnTo>
                    <a:lnTo>
                      <a:pt x="21109" y="16497"/>
                    </a:lnTo>
                    <a:lnTo>
                      <a:pt x="21241" y="16222"/>
                    </a:lnTo>
                    <a:lnTo>
                      <a:pt x="21392" y="15946"/>
                    </a:lnTo>
                    <a:lnTo>
                      <a:pt x="21467" y="15648"/>
                    </a:lnTo>
                    <a:lnTo>
                      <a:pt x="21543" y="15351"/>
                    </a:lnTo>
                    <a:lnTo>
                      <a:pt x="21618" y="15042"/>
                    </a:lnTo>
                    <a:lnTo>
                      <a:pt x="21618" y="14745"/>
                    </a:lnTo>
                    <a:lnTo>
                      <a:pt x="21618" y="14447"/>
                    </a:lnTo>
                    <a:lnTo>
                      <a:pt x="21618" y="14150"/>
                    </a:lnTo>
                    <a:lnTo>
                      <a:pt x="21581" y="13852"/>
                    </a:lnTo>
                    <a:lnTo>
                      <a:pt x="21505" y="13577"/>
                    </a:lnTo>
                    <a:lnTo>
                      <a:pt x="21430" y="13301"/>
                    </a:lnTo>
                    <a:lnTo>
                      <a:pt x="21354" y="13048"/>
                    </a:lnTo>
                    <a:lnTo>
                      <a:pt x="21241" y="12816"/>
                    </a:lnTo>
                    <a:lnTo>
                      <a:pt x="21146" y="12607"/>
                    </a:lnTo>
                    <a:lnTo>
                      <a:pt x="21033" y="12431"/>
                    </a:lnTo>
                    <a:lnTo>
                      <a:pt x="20920" y="12265"/>
                    </a:lnTo>
                    <a:lnTo>
                      <a:pt x="20769" y="12144"/>
                    </a:lnTo>
                    <a:lnTo>
                      <a:pt x="20637" y="12034"/>
                    </a:lnTo>
                    <a:lnTo>
                      <a:pt x="20486" y="11946"/>
                    </a:lnTo>
                    <a:lnTo>
                      <a:pt x="20297" y="11891"/>
                    </a:lnTo>
                    <a:lnTo>
                      <a:pt x="20165" y="11846"/>
                    </a:lnTo>
                    <a:lnTo>
                      <a:pt x="19976" y="11824"/>
                    </a:lnTo>
                    <a:lnTo>
                      <a:pt x="19806" y="11802"/>
                    </a:lnTo>
                    <a:lnTo>
                      <a:pt x="19390" y="11824"/>
                    </a:lnTo>
                    <a:lnTo>
                      <a:pt x="18956" y="11891"/>
                    </a:lnTo>
                    <a:lnTo>
                      <a:pt x="18503" y="11968"/>
                    </a:lnTo>
                    <a:lnTo>
                      <a:pt x="17993" y="12078"/>
                    </a:lnTo>
                    <a:lnTo>
                      <a:pt x="17653" y="12144"/>
                    </a:lnTo>
                    <a:lnTo>
                      <a:pt x="17332" y="12199"/>
                    </a:lnTo>
                    <a:lnTo>
                      <a:pt x="17049" y="12221"/>
                    </a:lnTo>
                    <a:lnTo>
                      <a:pt x="16747" y="12243"/>
                    </a:lnTo>
                    <a:lnTo>
                      <a:pt x="16464" y="12243"/>
                    </a:lnTo>
                    <a:lnTo>
                      <a:pt x="16218" y="12243"/>
                    </a:lnTo>
                    <a:lnTo>
                      <a:pt x="15992" y="12221"/>
                    </a:lnTo>
                    <a:lnTo>
                      <a:pt x="15746" y="12199"/>
                    </a:lnTo>
                    <a:lnTo>
                      <a:pt x="15520" y="12155"/>
                    </a:lnTo>
                    <a:lnTo>
                      <a:pt x="15350" y="12122"/>
                    </a:lnTo>
                    <a:lnTo>
                      <a:pt x="15161" y="12056"/>
                    </a:lnTo>
                    <a:lnTo>
                      <a:pt x="14972" y="11990"/>
                    </a:lnTo>
                    <a:lnTo>
                      <a:pt x="14689" y="11846"/>
                    </a:lnTo>
                    <a:lnTo>
                      <a:pt x="14444" y="11670"/>
                    </a:lnTo>
                    <a:lnTo>
                      <a:pt x="14255" y="11483"/>
                    </a:lnTo>
                    <a:lnTo>
                      <a:pt x="14104" y="11295"/>
                    </a:lnTo>
                    <a:lnTo>
                      <a:pt x="14028" y="11086"/>
                    </a:lnTo>
                    <a:lnTo>
                      <a:pt x="13972" y="10888"/>
                    </a:lnTo>
                    <a:lnTo>
                      <a:pt x="13972" y="10700"/>
                    </a:lnTo>
                    <a:lnTo>
                      <a:pt x="14009" y="10513"/>
                    </a:lnTo>
                    <a:lnTo>
                      <a:pt x="14066" y="10359"/>
                    </a:lnTo>
                    <a:lnTo>
                      <a:pt x="14179" y="10215"/>
                    </a:lnTo>
                    <a:lnTo>
                      <a:pt x="14406" y="10006"/>
                    </a:lnTo>
                    <a:lnTo>
                      <a:pt x="14651" y="9830"/>
                    </a:lnTo>
                    <a:lnTo>
                      <a:pt x="14878" y="9686"/>
                    </a:lnTo>
                    <a:lnTo>
                      <a:pt x="15123" y="9554"/>
                    </a:lnTo>
                    <a:lnTo>
                      <a:pt x="15350" y="9477"/>
                    </a:lnTo>
                    <a:lnTo>
                      <a:pt x="15558" y="9411"/>
                    </a:lnTo>
                    <a:lnTo>
                      <a:pt x="15803" y="9345"/>
                    </a:lnTo>
                    <a:lnTo>
                      <a:pt x="16030" y="9323"/>
                    </a:lnTo>
                    <a:lnTo>
                      <a:pt x="16256" y="9301"/>
                    </a:lnTo>
                    <a:lnTo>
                      <a:pt x="16464" y="9323"/>
                    </a:lnTo>
                    <a:lnTo>
                      <a:pt x="16690" y="9345"/>
                    </a:lnTo>
                    <a:lnTo>
                      <a:pt x="16898" y="9367"/>
                    </a:lnTo>
                    <a:lnTo>
                      <a:pt x="17332" y="9477"/>
                    </a:lnTo>
                    <a:lnTo>
                      <a:pt x="17767" y="9598"/>
                    </a:lnTo>
                    <a:lnTo>
                      <a:pt x="18163" y="9731"/>
                    </a:lnTo>
                    <a:lnTo>
                      <a:pt x="18597" y="9874"/>
                    </a:lnTo>
                    <a:lnTo>
                      <a:pt x="18994" y="10006"/>
                    </a:lnTo>
                    <a:lnTo>
                      <a:pt x="19428" y="10083"/>
                    </a:lnTo>
                    <a:lnTo>
                      <a:pt x="19617" y="10127"/>
                    </a:lnTo>
                    <a:lnTo>
                      <a:pt x="19844" y="10149"/>
                    </a:lnTo>
                    <a:lnTo>
                      <a:pt x="20013" y="10149"/>
                    </a:lnTo>
                    <a:lnTo>
                      <a:pt x="20240" y="10127"/>
                    </a:lnTo>
                    <a:lnTo>
                      <a:pt x="20410" y="10105"/>
                    </a:lnTo>
                    <a:lnTo>
                      <a:pt x="20637" y="10061"/>
                    </a:lnTo>
                    <a:lnTo>
                      <a:pt x="20844" y="9984"/>
                    </a:lnTo>
                    <a:lnTo>
                      <a:pt x="21033" y="9896"/>
                    </a:lnTo>
                    <a:lnTo>
                      <a:pt x="21146" y="9830"/>
                    </a:lnTo>
                    <a:lnTo>
                      <a:pt x="21203" y="9753"/>
                    </a:lnTo>
                    <a:lnTo>
                      <a:pt x="21279" y="9642"/>
                    </a:lnTo>
                    <a:lnTo>
                      <a:pt x="21354" y="9521"/>
                    </a:lnTo>
                    <a:lnTo>
                      <a:pt x="21430" y="9246"/>
                    </a:lnTo>
                    <a:lnTo>
                      <a:pt x="21430" y="8904"/>
                    </a:lnTo>
                    <a:lnTo>
                      <a:pt x="21430" y="8540"/>
                    </a:lnTo>
                    <a:lnTo>
                      <a:pt x="21392" y="8144"/>
                    </a:lnTo>
                    <a:lnTo>
                      <a:pt x="21354" y="7714"/>
                    </a:lnTo>
                    <a:lnTo>
                      <a:pt x="21279" y="7295"/>
                    </a:lnTo>
                    <a:lnTo>
                      <a:pt x="21146" y="6446"/>
                    </a:lnTo>
                    <a:lnTo>
                      <a:pt x="20995" y="5686"/>
                    </a:lnTo>
                    <a:lnTo>
                      <a:pt x="20958" y="5366"/>
                    </a:lnTo>
                    <a:lnTo>
                      <a:pt x="20958" y="5091"/>
                    </a:lnTo>
                    <a:lnTo>
                      <a:pt x="20958" y="4860"/>
                    </a:lnTo>
                    <a:lnTo>
                      <a:pt x="21033" y="4716"/>
                    </a:lnTo>
                    <a:lnTo>
                      <a:pt x="20637" y="4860"/>
                    </a:lnTo>
                    <a:lnTo>
                      <a:pt x="20127" y="4992"/>
                    </a:lnTo>
                    <a:lnTo>
                      <a:pt x="19617" y="5069"/>
                    </a:lnTo>
                    <a:lnTo>
                      <a:pt x="19032" y="5157"/>
                    </a:lnTo>
                    <a:lnTo>
                      <a:pt x="18465" y="5201"/>
                    </a:lnTo>
                    <a:lnTo>
                      <a:pt x="17842" y="5245"/>
                    </a:lnTo>
                    <a:lnTo>
                      <a:pt x="17219" y="5267"/>
                    </a:lnTo>
                    <a:lnTo>
                      <a:pt x="16615" y="5267"/>
                    </a:lnTo>
                    <a:lnTo>
                      <a:pt x="15992" y="5245"/>
                    </a:lnTo>
                    <a:lnTo>
                      <a:pt x="15369" y="5201"/>
                    </a:lnTo>
                    <a:lnTo>
                      <a:pt x="14840" y="5157"/>
                    </a:lnTo>
                    <a:lnTo>
                      <a:pt x="14293" y="5091"/>
                    </a:lnTo>
                    <a:lnTo>
                      <a:pt x="13783" y="5014"/>
                    </a:lnTo>
                    <a:lnTo>
                      <a:pt x="13386" y="4926"/>
                    </a:lnTo>
                    <a:lnTo>
                      <a:pt x="13027" y="4815"/>
                    </a:lnTo>
                    <a:lnTo>
                      <a:pt x="12725" y="4716"/>
                    </a:lnTo>
                    <a:lnTo>
                      <a:pt x="12480" y="4606"/>
                    </a:lnTo>
                    <a:lnTo>
                      <a:pt x="12291" y="4496"/>
                    </a:lnTo>
                    <a:lnTo>
                      <a:pt x="12197" y="4397"/>
                    </a:lnTo>
                    <a:lnTo>
                      <a:pt x="12083" y="4286"/>
                    </a:lnTo>
                    <a:lnTo>
                      <a:pt x="12046" y="4187"/>
                    </a:lnTo>
                    <a:lnTo>
                      <a:pt x="12008" y="4077"/>
                    </a:lnTo>
                    <a:lnTo>
                      <a:pt x="12046" y="3967"/>
                    </a:lnTo>
                    <a:lnTo>
                      <a:pt x="12121" y="3868"/>
                    </a:lnTo>
                    <a:lnTo>
                      <a:pt x="12197" y="3735"/>
                    </a:lnTo>
                    <a:lnTo>
                      <a:pt x="12291" y="3614"/>
                    </a:lnTo>
                    <a:lnTo>
                      <a:pt x="12442" y="3482"/>
                    </a:lnTo>
                    <a:lnTo>
                      <a:pt x="12631" y="3361"/>
                    </a:lnTo>
                    <a:lnTo>
                      <a:pt x="13065" y="3085"/>
                    </a:lnTo>
                    <a:lnTo>
                      <a:pt x="13537" y="2766"/>
                    </a:lnTo>
                    <a:lnTo>
                      <a:pt x="13783" y="2578"/>
                    </a:lnTo>
                    <a:lnTo>
                      <a:pt x="13934" y="2380"/>
                    </a:lnTo>
                    <a:lnTo>
                      <a:pt x="14028" y="2171"/>
                    </a:lnTo>
                    <a:lnTo>
                      <a:pt x="14104" y="1961"/>
                    </a:lnTo>
                    <a:lnTo>
                      <a:pt x="14104" y="1730"/>
                    </a:lnTo>
                    <a:lnTo>
                      <a:pt x="14066" y="1498"/>
                    </a:lnTo>
                    <a:lnTo>
                      <a:pt x="13972" y="1267"/>
                    </a:lnTo>
                    <a:lnTo>
                      <a:pt x="13820" y="1057"/>
                    </a:lnTo>
                    <a:lnTo>
                      <a:pt x="13594" y="837"/>
                    </a:lnTo>
                    <a:lnTo>
                      <a:pt x="13386" y="628"/>
                    </a:lnTo>
                    <a:lnTo>
                      <a:pt x="13103" y="462"/>
                    </a:lnTo>
                    <a:lnTo>
                      <a:pt x="12763" y="308"/>
                    </a:lnTo>
                    <a:lnTo>
                      <a:pt x="12404" y="187"/>
                    </a:lnTo>
                    <a:lnTo>
                      <a:pt x="12008" y="77"/>
                    </a:lnTo>
                    <a:lnTo>
                      <a:pt x="11574" y="33"/>
                    </a:lnTo>
                    <a:lnTo>
                      <a:pt x="11102" y="11"/>
                    </a:lnTo>
                    <a:lnTo>
                      <a:pt x="10667" y="11"/>
                    </a:lnTo>
                    <a:lnTo>
                      <a:pt x="10233" y="77"/>
                    </a:lnTo>
                    <a:lnTo>
                      <a:pt x="9837" y="187"/>
                    </a:lnTo>
                    <a:lnTo>
                      <a:pt x="9440" y="286"/>
                    </a:lnTo>
                    <a:lnTo>
                      <a:pt x="9062" y="462"/>
                    </a:lnTo>
                    <a:lnTo>
                      <a:pt x="8741" y="628"/>
                    </a:lnTo>
                    <a:lnTo>
                      <a:pt x="8458" y="815"/>
                    </a:lnTo>
                    <a:lnTo>
                      <a:pt x="8232" y="1035"/>
                    </a:lnTo>
                    <a:lnTo>
                      <a:pt x="8062" y="1245"/>
                    </a:lnTo>
                    <a:lnTo>
                      <a:pt x="7911" y="1476"/>
                    </a:lnTo>
                    <a:lnTo>
                      <a:pt x="7835" y="1708"/>
                    </a:lnTo>
                    <a:lnTo>
                      <a:pt x="7797" y="1961"/>
                    </a:lnTo>
                    <a:lnTo>
                      <a:pt x="7835" y="2193"/>
                    </a:lnTo>
                    <a:lnTo>
                      <a:pt x="7948" y="2402"/>
                    </a:lnTo>
                    <a:lnTo>
                      <a:pt x="8062" y="2534"/>
                    </a:lnTo>
                    <a:lnTo>
                      <a:pt x="8175" y="2644"/>
                    </a:lnTo>
                    <a:lnTo>
                      <a:pt x="8269" y="2744"/>
                    </a:lnTo>
                    <a:lnTo>
                      <a:pt x="8420" y="2832"/>
                    </a:lnTo>
                    <a:lnTo>
                      <a:pt x="8704" y="3019"/>
                    </a:lnTo>
                    <a:lnTo>
                      <a:pt x="8968" y="3206"/>
                    </a:lnTo>
                    <a:lnTo>
                      <a:pt x="9138" y="3405"/>
                    </a:lnTo>
                    <a:lnTo>
                      <a:pt x="9327" y="3570"/>
                    </a:lnTo>
                    <a:lnTo>
                      <a:pt x="9440" y="3735"/>
                    </a:lnTo>
                    <a:lnTo>
                      <a:pt x="9516" y="3890"/>
                    </a:lnTo>
                    <a:lnTo>
                      <a:pt x="9534" y="4033"/>
                    </a:lnTo>
                    <a:lnTo>
                      <a:pt x="9534" y="4165"/>
                    </a:lnTo>
                    <a:lnTo>
                      <a:pt x="9516" y="4286"/>
                    </a:lnTo>
                    <a:lnTo>
                      <a:pt x="9440" y="4397"/>
                    </a:lnTo>
                    <a:lnTo>
                      <a:pt x="9327" y="4496"/>
                    </a:lnTo>
                    <a:lnTo>
                      <a:pt x="9176" y="4562"/>
                    </a:lnTo>
                    <a:lnTo>
                      <a:pt x="9006" y="4628"/>
                    </a:lnTo>
                    <a:lnTo>
                      <a:pt x="8779" y="4694"/>
                    </a:lnTo>
                    <a:lnTo>
                      <a:pt x="8534" y="4716"/>
                    </a:lnTo>
                    <a:lnTo>
                      <a:pt x="8232" y="4716"/>
                    </a:lnTo>
                    <a:lnTo>
                      <a:pt x="7118" y="4738"/>
                    </a:lnTo>
                    <a:lnTo>
                      <a:pt x="5947" y="4771"/>
                    </a:lnTo>
                    <a:lnTo>
                      <a:pt x="4795" y="4815"/>
                    </a:lnTo>
                    <a:lnTo>
                      <a:pt x="3681" y="4860"/>
                    </a:lnTo>
                    <a:lnTo>
                      <a:pt x="2662" y="4882"/>
                    </a:lnTo>
                    <a:lnTo>
                      <a:pt x="1755" y="4882"/>
                    </a:lnTo>
                    <a:lnTo>
                      <a:pt x="1359" y="4860"/>
                    </a:lnTo>
                    <a:lnTo>
                      <a:pt x="981" y="4837"/>
                    </a:lnTo>
                    <a:lnTo>
                      <a:pt x="698" y="4771"/>
                    </a:lnTo>
                    <a:lnTo>
                      <a:pt x="453" y="4716"/>
                    </a:lnTo>
                    <a:lnTo>
                      <a:pt x="453" y="5322"/>
                    </a:lnTo>
                    <a:lnTo>
                      <a:pt x="453" y="6083"/>
                    </a:lnTo>
                    <a:lnTo>
                      <a:pt x="453" y="6909"/>
                    </a:lnTo>
                    <a:lnTo>
                      <a:pt x="453" y="7780"/>
                    </a:lnTo>
                    <a:lnTo>
                      <a:pt x="453" y="8606"/>
                    </a:lnTo>
                    <a:lnTo>
                      <a:pt x="453" y="9345"/>
                    </a:lnTo>
                    <a:lnTo>
                      <a:pt x="453" y="9918"/>
                    </a:lnTo>
                    <a:lnTo>
                      <a:pt x="453" y="10282"/>
                    </a:lnTo>
                    <a:lnTo>
                      <a:pt x="490" y="10381"/>
                    </a:lnTo>
                    <a:lnTo>
                      <a:pt x="547" y="10491"/>
                    </a:lnTo>
                    <a:lnTo>
                      <a:pt x="660" y="10590"/>
                    </a:lnTo>
                    <a:lnTo>
                      <a:pt x="811" y="10700"/>
                    </a:lnTo>
                    <a:lnTo>
                      <a:pt x="981" y="10811"/>
                    </a:lnTo>
                    <a:lnTo>
                      <a:pt x="1208" y="10888"/>
                    </a:lnTo>
                    <a:lnTo>
                      <a:pt x="1453" y="10954"/>
                    </a:lnTo>
                    <a:lnTo>
                      <a:pt x="1718" y="11020"/>
                    </a:lnTo>
                    <a:lnTo>
                      <a:pt x="1963" y="11064"/>
                    </a:lnTo>
                    <a:lnTo>
                      <a:pt x="2265" y="11086"/>
                    </a:lnTo>
                    <a:lnTo>
                      <a:pt x="2548" y="11064"/>
                    </a:lnTo>
                    <a:lnTo>
                      <a:pt x="2794" y="11042"/>
                    </a:lnTo>
                    <a:lnTo>
                      <a:pt x="3096" y="10976"/>
                    </a:lnTo>
                    <a:lnTo>
                      <a:pt x="3341" y="10888"/>
                    </a:lnTo>
                    <a:lnTo>
                      <a:pt x="3606" y="10766"/>
                    </a:lnTo>
                    <a:lnTo>
                      <a:pt x="3813" y="10590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9" name="Text Box 20"/>
              <p:cNvSpPr txBox="1">
                <a:spLocks noChangeArrowheads="1"/>
              </p:cNvSpPr>
              <p:nvPr/>
            </p:nvSpPr>
            <p:spPr bwMode="auto">
              <a:xfrm>
                <a:off x="1304" y="2682"/>
                <a:ext cx="1652" cy="5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AUTOGESTÃO</a:t>
                </a:r>
              </a:p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e</a:t>
                </a:r>
              </a:p>
            </p:txBody>
          </p:sp>
        </p:grpSp>
      </p:grpSp>
      <p:sp>
        <p:nvSpPr>
          <p:cNvPr id="20483" name="CaixaDeTexto 3"/>
          <p:cNvSpPr txBox="1">
            <a:spLocks noChangeArrowheads="1"/>
          </p:cNvSpPr>
          <p:nvPr/>
        </p:nvSpPr>
        <p:spPr bwMode="auto">
          <a:xfrm>
            <a:off x="0" y="1052513"/>
            <a:ext cx="3563938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400" b="1"/>
              <a:t> 21.859 EES</a:t>
            </a:r>
          </a:p>
          <a:p>
            <a:pPr>
              <a:buFont typeface="Arial" charset="0"/>
              <a:buChar char="•"/>
            </a:pPr>
            <a:r>
              <a:rPr lang="pt-BR" sz="2400" b="1"/>
              <a:t> 1,7 Milhão de Pessoas </a:t>
            </a:r>
          </a:p>
          <a:p>
            <a:pPr>
              <a:buFont typeface="Arial" charset="0"/>
              <a:buChar char="•"/>
            </a:pPr>
            <a:r>
              <a:rPr lang="pt-BR" sz="2400" b="1"/>
              <a:t> 2.934 municípios (52%)</a:t>
            </a:r>
          </a:p>
          <a:p>
            <a:pPr>
              <a:buFont typeface="Arial" charset="0"/>
              <a:buChar char="•"/>
            </a:pPr>
            <a:r>
              <a:rPr lang="en-US" sz="2400" b="1"/>
              <a:t> R$ 8 </a:t>
            </a:r>
            <a:r>
              <a:rPr lang="pt-BR" sz="2400" b="1"/>
              <a:t>bilhões/ano</a:t>
            </a:r>
          </a:p>
          <a:p>
            <a:r>
              <a:rPr lang="en-US" sz="1600" b="1"/>
              <a:t>   (SIES, 2007)</a:t>
            </a:r>
            <a:endParaRPr lang="pt-BR" sz="2000" b="1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552450" y="6100763"/>
            <a:ext cx="812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pt-BR" b="1">
                <a:latin typeface="Verdana" pitchFamily="34" charset="0"/>
              </a:rPr>
              <a:t>Obs: A atualização desses dados </a:t>
            </a:r>
          </a:p>
          <a:p>
            <a:pPr algn="r"/>
            <a:r>
              <a:rPr lang="pt-BR" b="1">
                <a:latin typeface="Verdana" pitchFamily="34" charset="0"/>
              </a:rPr>
              <a:t>será disponibilizada pelo SIES no início de 2012.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323850" y="0"/>
            <a:ext cx="8424863" cy="6477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Seu tamanho no Brasil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69373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PRINCIPAIS DESAFIOS </a:t>
            </a:r>
          </a:p>
        </p:txBody>
      </p:sp>
      <p:pic>
        <p:nvPicPr>
          <p:cNvPr id="21506" name="Picture 6"/>
          <p:cNvPicPr>
            <a:picLocks noChangeAspect="1" noChangeArrowheads="1"/>
          </p:cNvPicPr>
          <p:nvPr/>
        </p:nvPicPr>
        <p:blipFill>
          <a:blip r:embed="rId3"/>
          <a:srcRect b="-37"/>
          <a:stretch>
            <a:fillRect/>
          </a:stretch>
        </p:blipFill>
        <p:spPr bwMode="auto">
          <a:xfrm>
            <a:off x="900113" y="1196975"/>
            <a:ext cx="7529512" cy="5276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Espaço Reservado para Conteúdo 2"/>
          <p:cNvSpPr txBox="1">
            <a:spLocks/>
          </p:cNvSpPr>
          <p:nvPr/>
        </p:nvSpPr>
        <p:spPr bwMode="auto">
          <a:xfrm>
            <a:off x="2124075" y="1916113"/>
            <a:ext cx="7019925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É vista como um sistema composto por um conjunto de práticas comerciais, serviços e políticas. </a:t>
            </a:r>
          </a:p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No geral é extremamente eficiente e eficaz do ponto de vista de suprimento de demandas do mercado em qualquer parte do país, com relativa agilidade; desde que esteja garantida a remuneração dos serviços e produtos ofertados</a:t>
            </a:r>
          </a:p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Se é tão eficiente e eficaz, por que superá-lo?</a:t>
            </a:r>
          </a:p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Pelas relações injustas que, no geral, caracterizam os processos comerciais realizados.</a:t>
            </a:r>
          </a:p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A ponte entre quem produz e quem consume normalmente é desvirtuada por um conjunto de atores que capitalizam pra si os ganhos/lucros gerados em cima da exploração das duas pontas: produtor/a e consumidor/a final.</a:t>
            </a:r>
            <a:endParaRPr lang="pt-BR" sz="2400" b="1">
              <a:latin typeface="Verdana" pitchFamily="34" charset="0"/>
            </a:endParaRPr>
          </a:p>
        </p:txBody>
      </p:sp>
      <p:grpSp>
        <p:nvGrpSpPr>
          <p:cNvPr id="23554" name="Grupo 8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3" cy="6858000"/>
          </a:xfrm>
        </p:grpSpPr>
        <p:pic>
          <p:nvPicPr>
            <p:cNvPr id="23557" name="Imagem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" y="4978952"/>
              <a:ext cx="2000201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8" name="Imagem 6" descr="Teia_2006_(12)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357562"/>
              <a:ext cx="2000233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9" name="Imagem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" y="1643098"/>
              <a:ext cx="2000201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60" name="Imagem 4" descr="Imagem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1979712" cy="177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2195513" y="188913"/>
            <a:ext cx="6769100" cy="6477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COMERCIALIZAÇÃO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2051050" y="1268413"/>
            <a:ext cx="6769100" cy="4318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Na perspectiva tradicional...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Conteúdo 2"/>
          <p:cNvSpPr txBox="1">
            <a:spLocks/>
          </p:cNvSpPr>
          <p:nvPr/>
        </p:nvSpPr>
        <p:spPr bwMode="auto">
          <a:xfrm>
            <a:off x="2124075" y="1916113"/>
            <a:ext cx="70199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7663" indent="-266700" algn="ctr">
              <a:spcAft>
                <a:spcPts val="600"/>
              </a:spcAft>
              <a:buFont typeface="Wingdings" pitchFamily="2" charset="2"/>
              <a:buNone/>
            </a:pPr>
            <a:endParaRPr lang="pt-BR" sz="2500" b="1">
              <a:latin typeface="Verdana" pitchFamily="34" charset="0"/>
            </a:endParaRPr>
          </a:p>
          <a:p>
            <a:pPr marL="347663" indent="-266700" algn="ctr">
              <a:spcAft>
                <a:spcPts val="600"/>
              </a:spcAft>
              <a:buFont typeface="Wingdings" pitchFamily="2" charset="2"/>
              <a:buNone/>
            </a:pPr>
            <a:r>
              <a:rPr lang="pt-BR" sz="2500" b="1">
                <a:latin typeface="Verdana" pitchFamily="34" charset="0"/>
              </a:rPr>
              <a:t>É trabalhada na perspectiva do Sistema Nacional de Comércio Justo e Solidário, caracterizado por um conjunto de práticas comerciais pautadas nos valores de justiça social e solidariedade realizadas pelos empreendimentos econômicos solidários.</a:t>
            </a:r>
          </a:p>
        </p:txBody>
      </p:sp>
      <p:grpSp>
        <p:nvGrpSpPr>
          <p:cNvPr id="24578" name="Grupo 8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3" cy="6858000"/>
          </a:xfrm>
        </p:grpSpPr>
        <p:pic>
          <p:nvPicPr>
            <p:cNvPr id="24581" name="Imagem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" y="4978952"/>
              <a:ext cx="2000201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Imagem 6" descr="Teia_2006_(12)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357562"/>
              <a:ext cx="2000233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3" name="Imagem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" y="1643098"/>
              <a:ext cx="2000201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4" name="Imagem 4" descr="Imagem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1979712" cy="177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2195513" y="188913"/>
            <a:ext cx="6769100" cy="6477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COMERCIALIZAÇÃO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2051050" y="1268413"/>
            <a:ext cx="7092950" cy="4318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Na perspectiva da Economia Solidária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476375" y="188913"/>
            <a:ext cx="6767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latin typeface="Arial Black" pitchFamily="34" charset="0"/>
              </a:rPr>
              <a:t>SISTEMA DE PRODUÇÃO &amp; COMERCIALIZAÇÃO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1403350" y="692150"/>
            <a:ext cx="1008063" cy="650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PROD.</a:t>
            </a:r>
          </a:p>
          <a:p>
            <a:pPr>
              <a:spcBef>
                <a:spcPct val="50000"/>
              </a:spcBef>
            </a:pPr>
            <a:endParaRPr lang="pt-BR" sz="1200" b="1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3059113" y="692150"/>
            <a:ext cx="1081087" cy="65087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INTERM</a:t>
            </a:r>
          </a:p>
          <a:p>
            <a:pPr>
              <a:spcBef>
                <a:spcPct val="50000"/>
              </a:spcBef>
            </a:pPr>
            <a:endParaRPr lang="pt-BR" sz="1200" b="1"/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4932363" y="692150"/>
            <a:ext cx="1008062" cy="65087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COM...</a:t>
            </a:r>
          </a:p>
          <a:p>
            <a:pPr>
              <a:spcBef>
                <a:spcPct val="50000"/>
              </a:spcBef>
            </a:pPr>
            <a:endParaRPr lang="pt-BR" sz="1200" b="1"/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804025" y="692150"/>
            <a:ext cx="1008063" cy="650875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CONS..</a:t>
            </a:r>
          </a:p>
          <a:p>
            <a:pPr>
              <a:spcBef>
                <a:spcPct val="50000"/>
              </a:spcBef>
            </a:pPr>
            <a:endParaRPr lang="pt-BR" sz="1200" b="1"/>
          </a:p>
        </p:txBody>
      </p:sp>
      <p:grpSp>
        <p:nvGrpSpPr>
          <p:cNvPr id="66567" name="Group 7"/>
          <p:cNvGrpSpPr>
            <a:grpSpLocks/>
          </p:cNvGrpSpPr>
          <p:nvPr/>
        </p:nvGrpSpPr>
        <p:grpSpPr bwMode="auto">
          <a:xfrm>
            <a:off x="179388" y="1628775"/>
            <a:ext cx="8567737" cy="5040313"/>
            <a:chOff x="113" y="1026"/>
            <a:chExt cx="5397" cy="3175"/>
          </a:xfrm>
        </p:grpSpPr>
        <p:grpSp>
          <p:nvGrpSpPr>
            <p:cNvPr id="25651" name="Group 8"/>
            <p:cNvGrpSpPr>
              <a:grpSpLocks/>
            </p:cNvGrpSpPr>
            <p:nvPr/>
          </p:nvGrpSpPr>
          <p:grpSpPr bwMode="auto">
            <a:xfrm>
              <a:off x="113" y="1026"/>
              <a:ext cx="5397" cy="3175"/>
              <a:chOff x="113" y="1026"/>
              <a:chExt cx="5397" cy="3175"/>
            </a:xfrm>
          </p:grpSpPr>
          <p:sp>
            <p:nvSpPr>
              <p:cNvPr id="25655" name="Line 9"/>
              <p:cNvSpPr>
                <a:spLocks noChangeShapeType="1"/>
              </p:cNvSpPr>
              <p:nvPr/>
            </p:nvSpPr>
            <p:spPr bwMode="auto">
              <a:xfrm>
                <a:off x="113" y="1026"/>
                <a:ext cx="53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56" name="Line 10"/>
              <p:cNvSpPr>
                <a:spLocks noChangeShapeType="1"/>
              </p:cNvSpPr>
              <p:nvPr/>
            </p:nvSpPr>
            <p:spPr bwMode="auto">
              <a:xfrm>
                <a:off x="158" y="2659"/>
                <a:ext cx="53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5657" name="Line 11"/>
              <p:cNvSpPr>
                <a:spLocks noChangeShapeType="1"/>
              </p:cNvSpPr>
              <p:nvPr/>
            </p:nvSpPr>
            <p:spPr bwMode="auto">
              <a:xfrm>
                <a:off x="567" y="1026"/>
                <a:ext cx="0" cy="31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25652" name="Line 12"/>
            <p:cNvSpPr>
              <a:spLocks noChangeShapeType="1"/>
            </p:cNvSpPr>
            <p:nvPr/>
          </p:nvSpPr>
          <p:spPr bwMode="auto">
            <a:xfrm>
              <a:off x="1655" y="1026"/>
              <a:ext cx="0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653" name="Line 13"/>
            <p:cNvSpPr>
              <a:spLocks noChangeShapeType="1"/>
            </p:cNvSpPr>
            <p:nvPr/>
          </p:nvSpPr>
          <p:spPr bwMode="auto">
            <a:xfrm>
              <a:off x="2925" y="1026"/>
              <a:ext cx="0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654" name="Line 14"/>
            <p:cNvSpPr>
              <a:spLocks noChangeShapeType="1"/>
            </p:cNvSpPr>
            <p:nvPr/>
          </p:nvSpPr>
          <p:spPr bwMode="auto">
            <a:xfrm>
              <a:off x="4195" y="1026"/>
              <a:ext cx="0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6575" name="Text Box 15"/>
          <p:cNvSpPr txBox="1">
            <a:spLocks noChangeArrowheads="1"/>
          </p:cNvSpPr>
          <p:nvPr/>
        </p:nvSpPr>
        <p:spPr bwMode="auto">
          <a:xfrm rot="-5400000">
            <a:off x="-645318" y="2599531"/>
            <a:ext cx="2303462" cy="6508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/>
              <a:t>SISTEMA CAPITALISTA</a:t>
            </a:r>
            <a:endParaRPr lang="pt-BR" sz="1200" b="1"/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971550" y="2349500"/>
            <a:ext cx="15128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Produção individualizada</a:t>
            </a:r>
          </a:p>
        </p:txBody>
      </p:sp>
      <p:sp>
        <p:nvSpPr>
          <p:cNvPr id="66577" name="Text Box 17"/>
          <p:cNvSpPr txBox="1">
            <a:spLocks noChangeArrowheads="1"/>
          </p:cNvSpPr>
          <p:nvPr/>
        </p:nvSpPr>
        <p:spPr bwMode="auto">
          <a:xfrm>
            <a:off x="971550" y="2852738"/>
            <a:ext cx="15128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Pouca noção de negócio</a:t>
            </a:r>
          </a:p>
        </p:txBody>
      </p:sp>
      <p:sp>
        <p:nvSpPr>
          <p:cNvPr id="66578" name="Text Box 18"/>
          <p:cNvSpPr txBox="1">
            <a:spLocks noChangeArrowheads="1"/>
          </p:cNvSpPr>
          <p:nvPr/>
        </p:nvSpPr>
        <p:spPr bwMode="auto">
          <a:xfrm>
            <a:off x="900113" y="3284538"/>
            <a:ext cx="165576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Margem de apropriação do lucro... quando muito = 30%</a:t>
            </a:r>
          </a:p>
        </p:txBody>
      </p:sp>
      <p:sp>
        <p:nvSpPr>
          <p:cNvPr id="66579" name="Text Box 19"/>
          <p:cNvSpPr txBox="1">
            <a:spLocks noChangeArrowheads="1"/>
          </p:cNvSpPr>
          <p:nvPr/>
        </p:nvSpPr>
        <p:spPr bwMode="auto">
          <a:xfrm>
            <a:off x="971550" y="1700213"/>
            <a:ext cx="15128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Sistemas de produção convencionais...</a:t>
            </a:r>
          </a:p>
        </p:txBody>
      </p:sp>
      <p:sp>
        <p:nvSpPr>
          <p:cNvPr id="66580" name="Text Box 20"/>
          <p:cNvSpPr txBox="1">
            <a:spLocks noChangeArrowheads="1"/>
          </p:cNvSpPr>
          <p:nvPr/>
        </p:nvSpPr>
        <p:spPr bwMode="auto">
          <a:xfrm>
            <a:off x="2771775" y="1700213"/>
            <a:ext cx="17287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Pessoa/ grupo/ empresa</a:t>
            </a:r>
          </a:p>
        </p:txBody>
      </p:sp>
      <p:sp>
        <p:nvSpPr>
          <p:cNvPr id="66581" name="Text Box 21"/>
          <p:cNvSpPr txBox="1">
            <a:spLocks noChangeArrowheads="1"/>
          </p:cNvSpPr>
          <p:nvPr/>
        </p:nvSpPr>
        <p:spPr bwMode="auto">
          <a:xfrm>
            <a:off x="2771775" y="2205038"/>
            <a:ext cx="17287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Funciona como atravessador/a</a:t>
            </a:r>
          </a:p>
        </p:txBody>
      </p:sp>
      <p:sp>
        <p:nvSpPr>
          <p:cNvPr id="66582" name="Text Box 22"/>
          <p:cNvSpPr txBox="1">
            <a:spLocks noChangeArrowheads="1"/>
          </p:cNvSpPr>
          <p:nvPr/>
        </p:nvSpPr>
        <p:spPr bwMode="auto">
          <a:xfrm>
            <a:off x="2771775" y="2636838"/>
            <a:ext cx="1728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Não participa nem apoia os processos de Desenv.</a:t>
            </a:r>
          </a:p>
        </p:txBody>
      </p:sp>
      <p:sp>
        <p:nvSpPr>
          <p:cNvPr id="66583" name="Text Box 23"/>
          <p:cNvSpPr txBox="1">
            <a:spLocks noChangeArrowheads="1"/>
          </p:cNvSpPr>
          <p:nvPr/>
        </p:nvSpPr>
        <p:spPr bwMode="auto">
          <a:xfrm>
            <a:off x="2771775" y="3357563"/>
            <a:ext cx="172878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Margem de apropriação do lucro no mínimo de  50%</a:t>
            </a:r>
          </a:p>
        </p:txBody>
      </p:sp>
      <p:sp>
        <p:nvSpPr>
          <p:cNvPr id="66584" name="Text Box 24"/>
          <p:cNvSpPr txBox="1">
            <a:spLocks noChangeArrowheads="1"/>
          </p:cNvSpPr>
          <p:nvPr/>
        </p:nvSpPr>
        <p:spPr bwMode="auto">
          <a:xfrm>
            <a:off x="4643438" y="1700213"/>
            <a:ext cx="18732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Estabelecimentos comerciais</a:t>
            </a:r>
          </a:p>
        </p:txBody>
      </p:sp>
      <p:sp>
        <p:nvSpPr>
          <p:cNvPr id="66585" name="Text Box 25"/>
          <p:cNvSpPr txBox="1">
            <a:spLocks noChangeArrowheads="1"/>
          </p:cNvSpPr>
          <p:nvPr/>
        </p:nvSpPr>
        <p:spPr bwMode="auto">
          <a:xfrm>
            <a:off x="4716463" y="2205038"/>
            <a:ext cx="187166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Totalmente alheio a opção pela Economia Solidária</a:t>
            </a:r>
          </a:p>
        </p:txBody>
      </p:sp>
      <p:sp>
        <p:nvSpPr>
          <p:cNvPr id="66586" name="Text Box 26"/>
          <p:cNvSpPr txBox="1">
            <a:spLocks noChangeArrowheads="1"/>
          </p:cNvSpPr>
          <p:nvPr/>
        </p:nvSpPr>
        <p:spPr bwMode="auto">
          <a:xfrm>
            <a:off x="4643438" y="2924175"/>
            <a:ext cx="1873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Margem de apropriação do lucro no mínimo de 20%</a:t>
            </a:r>
          </a:p>
        </p:txBody>
      </p:sp>
      <p:sp>
        <p:nvSpPr>
          <p:cNvPr id="66587" name="Text Box 27"/>
          <p:cNvSpPr txBox="1">
            <a:spLocks noChangeArrowheads="1"/>
          </p:cNvSpPr>
          <p:nvPr/>
        </p:nvSpPr>
        <p:spPr bwMode="auto">
          <a:xfrm>
            <a:off x="6732588" y="1700213"/>
            <a:ext cx="1943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Famílias / pessoas individualizadas</a:t>
            </a:r>
          </a:p>
        </p:txBody>
      </p:sp>
      <p:sp>
        <p:nvSpPr>
          <p:cNvPr id="66588" name="Text Box 28"/>
          <p:cNvSpPr txBox="1">
            <a:spLocks noChangeArrowheads="1"/>
          </p:cNvSpPr>
          <p:nvPr/>
        </p:nvSpPr>
        <p:spPr bwMode="auto">
          <a:xfrm>
            <a:off x="6732588" y="2276475"/>
            <a:ext cx="241141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Normalmente são exploradas pelos comerciantes e contribuem (mesmo q de forma involuntária) para exploração do Produtor/a</a:t>
            </a:r>
          </a:p>
        </p:txBody>
      </p:sp>
      <p:sp>
        <p:nvSpPr>
          <p:cNvPr id="66589" name="Text Box 29"/>
          <p:cNvSpPr txBox="1">
            <a:spLocks noChangeArrowheads="1"/>
          </p:cNvSpPr>
          <p:nvPr/>
        </p:nvSpPr>
        <p:spPr bwMode="auto">
          <a:xfrm>
            <a:off x="6732588" y="3644900"/>
            <a:ext cx="20161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Pagam 100% do lucro da mercadoria</a:t>
            </a:r>
          </a:p>
        </p:txBody>
      </p:sp>
      <p:sp>
        <p:nvSpPr>
          <p:cNvPr id="66590" name="Text Box 30"/>
          <p:cNvSpPr txBox="1">
            <a:spLocks noChangeArrowheads="1"/>
          </p:cNvSpPr>
          <p:nvPr/>
        </p:nvSpPr>
        <p:spPr bwMode="auto">
          <a:xfrm rot="-5400000">
            <a:off x="-646906" y="5191919"/>
            <a:ext cx="2303463" cy="65087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/>
              <a:t>SISTEMA ECON. SOLIDÁRIO</a:t>
            </a:r>
            <a:endParaRPr lang="pt-BR" sz="1200" b="1"/>
          </a:p>
        </p:txBody>
      </p:sp>
      <p:sp>
        <p:nvSpPr>
          <p:cNvPr id="66591" name="Text Box 31"/>
          <p:cNvSpPr txBox="1">
            <a:spLocks noChangeArrowheads="1"/>
          </p:cNvSpPr>
          <p:nvPr/>
        </p:nvSpPr>
        <p:spPr bwMode="auto">
          <a:xfrm>
            <a:off x="971550" y="4221163"/>
            <a:ext cx="15843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Sistemas Agroecológicos...</a:t>
            </a:r>
          </a:p>
        </p:txBody>
      </p:sp>
      <p:sp>
        <p:nvSpPr>
          <p:cNvPr id="66592" name="Text Box 32"/>
          <p:cNvSpPr txBox="1">
            <a:spLocks noChangeArrowheads="1"/>
          </p:cNvSpPr>
          <p:nvPr/>
        </p:nvSpPr>
        <p:spPr bwMode="auto">
          <a:xfrm>
            <a:off x="971550" y="5229225"/>
            <a:ext cx="151288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Adoção de sistema de autogestão = PNE</a:t>
            </a:r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971550" y="4724400"/>
            <a:ext cx="15843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Organização coletiva da prod.</a:t>
            </a:r>
          </a:p>
        </p:txBody>
      </p:sp>
      <p:sp>
        <p:nvSpPr>
          <p:cNvPr id="66594" name="Text Box 34"/>
          <p:cNvSpPr txBox="1">
            <a:spLocks noChangeArrowheads="1"/>
          </p:cNvSpPr>
          <p:nvPr/>
        </p:nvSpPr>
        <p:spPr bwMode="auto">
          <a:xfrm>
            <a:off x="900113" y="6127750"/>
            <a:ext cx="172878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Não trabalha com noção de lucro como um fim.</a:t>
            </a:r>
          </a:p>
        </p:txBody>
      </p:sp>
      <p:sp>
        <p:nvSpPr>
          <p:cNvPr id="66595" name="Text Box 35"/>
          <p:cNvSpPr txBox="1">
            <a:spLocks noChangeArrowheads="1"/>
          </p:cNvSpPr>
          <p:nvPr/>
        </p:nvSpPr>
        <p:spPr bwMode="auto">
          <a:xfrm>
            <a:off x="2700338" y="4292600"/>
            <a:ext cx="1871662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300"/>
              <a:t> Pessoa ou grupo que trabalha a favor da Economia Solidária</a:t>
            </a:r>
          </a:p>
        </p:txBody>
      </p:sp>
      <p:sp>
        <p:nvSpPr>
          <p:cNvPr id="66596" name="Text Box 36"/>
          <p:cNvSpPr txBox="1">
            <a:spLocks noChangeArrowheads="1"/>
          </p:cNvSpPr>
          <p:nvPr/>
        </p:nvSpPr>
        <p:spPr bwMode="auto">
          <a:xfrm>
            <a:off x="2700338" y="4941888"/>
            <a:ext cx="18002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Não trabalha em função do lucro, mas da coletividade</a:t>
            </a:r>
          </a:p>
        </p:txBody>
      </p:sp>
      <p:sp>
        <p:nvSpPr>
          <p:cNvPr id="66597" name="Text Box 37"/>
          <p:cNvSpPr txBox="1">
            <a:spLocks noChangeArrowheads="1"/>
          </p:cNvSpPr>
          <p:nvPr/>
        </p:nvSpPr>
        <p:spPr bwMode="auto">
          <a:xfrm>
            <a:off x="2700338" y="5661025"/>
            <a:ext cx="18002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Pode ser uma CECAF, uma Cooperativa, uma BSC...</a:t>
            </a:r>
          </a:p>
        </p:txBody>
      </p:sp>
      <p:sp>
        <p:nvSpPr>
          <p:cNvPr id="66598" name="Text Box 38"/>
          <p:cNvSpPr txBox="1">
            <a:spLocks noChangeArrowheads="1"/>
          </p:cNvSpPr>
          <p:nvPr/>
        </p:nvSpPr>
        <p:spPr bwMode="auto">
          <a:xfrm>
            <a:off x="4643438" y="4221163"/>
            <a:ext cx="1944687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Estabelecimentos comerciais: mercadinho, loja solidária, central, supermercado...</a:t>
            </a:r>
          </a:p>
        </p:txBody>
      </p:sp>
      <p:sp>
        <p:nvSpPr>
          <p:cNvPr id="66599" name="Text Box 39"/>
          <p:cNvSpPr txBox="1">
            <a:spLocks noChangeArrowheads="1"/>
          </p:cNvSpPr>
          <p:nvPr/>
        </p:nvSpPr>
        <p:spPr bwMode="auto">
          <a:xfrm>
            <a:off x="4716463" y="5373688"/>
            <a:ext cx="1943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Faz opção por sistemas sustentáveis</a:t>
            </a:r>
          </a:p>
        </p:txBody>
      </p:sp>
      <p:sp>
        <p:nvSpPr>
          <p:cNvPr id="66600" name="Text Box 40"/>
          <p:cNvSpPr txBox="1">
            <a:spLocks noChangeArrowheads="1"/>
          </p:cNvSpPr>
          <p:nvPr/>
        </p:nvSpPr>
        <p:spPr bwMode="auto">
          <a:xfrm>
            <a:off x="4643438" y="5949950"/>
            <a:ext cx="20161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Tem relações comerciais justas com prod. &amp; cons.</a:t>
            </a:r>
          </a:p>
        </p:txBody>
      </p:sp>
      <p:sp>
        <p:nvSpPr>
          <p:cNvPr id="66601" name="Text Box 41"/>
          <p:cNvSpPr txBox="1">
            <a:spLocks noChangeArrowheads="1"/>
          </p:cNvSpPr>
          <p:nvPr/>
        </p:nvSpPr>
        <p:spPr bwMode="auto">
          <a:xfrm>
            <a:off x="6732588" y="4292600"/>
            <a:ext cx="216058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São pessoas ou famílias organizadas (grupos de consumo)</a:t>
            </a:r>
          </a:p>
        </p:txBody>
      </p:sp>
      <p:sp>
        <p:nvSpPr>
          <p:cNvPr id="66602" name="Text Box 42"/>
          <p:cNvSpPr txBox="1">
            <a:spLocks noChangeArrowheads="1"/>
          </p:cNvSpPr>
          <p:nvPr/>
        </p:nvSpPr>
        <p:spPr bwMode="auto">
          <a:xfrm>
            <a:off x="6804025" y="5084763"/>
            <a:ext cx="21605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Fazem a opção pelo consumo justo e solidário...</a:t>
            </a:r>
          </a:p>
        </p:txBody>
      </p:sp>
      <p:sp>
        <p:nvSpPr>
          <p:cNvPr id="66603" name="Text Box 43"/>
          <p:cNvSpPr txBox="1">
            <a:spLocks noChangeArrowheads="1"/>
          </p:cNvSpPr>
          <p:nvPr/>
        </p:nvSpPr>
        <p:spPr bwMode="auto">
          <a:xfrm>
            <a:off x="6732588" y="5805488"/>
            <a:ext cx="208756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Não reproduzem relação de exploração (ambiental, social, econômica...)</a:t>
            </a:r>
          </a:p>
        </p:txBody>
      </p:sp>
      <p:grpSp>
        <p:nvGrpSpPr>
          <p:cNvPr id="66604" name="Group 44"/>
          <p:cNvGrpSpPr>
            <a:grpSpLocks/>
          </p:cNvGrpSpPr>
          <p:nvPr/>
        </p:nvGrpSpPr>
        <p:grpSpPr bwMode="auto">
          <a:xfrm>
            <a:off x="2411413" y="1125538"/>
            <a:ext cx="4392612" cy="1587"/>
            <a:chOff x="1519" y="709"/>
            <a:chExt cx="2767" cy="0"/>
          </a:xfrm>
        </p:grpSpPr>
        <p:sp>
          <p:nvSpPr>
            <p:cNvPr id="25648" name="Line 45"/>
            <p:cNvSpPr>
              <a:spLocks noChangeShapeType="1"/>
            </p:cNvSpPr>
            <p:nvPr/>
          </p:nvSpPr>
          <p:spPr bwMode="auto">
            <a:xfrm flipV="1">
              <a:off x="1519" y="709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649" name="Line 46"/>
            <p:cNvSpPr>
              <a:spLocks noChangeShapeType="1"/>
            </p:cNvSpPr>
            <p:nvPr/>
          </p:nvSpPr>
          <p:spPr bwMode="auto">
            <a:xfrm flipV="1">
              <a:off x="2653" y="709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650" name="Line 47"/>
            <p:cNvSpPr>
              <a:spLocks noChangeShapeType="1"/>
            </p:cNvSpPr>
            <p:nvPr/>
          </p:nvSpPr>
          <p:spPr bwMode="auto">
            <a:xfrm flipV="1">
              <a:off x="3787" y="709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6608" name="Group 48"/>
          <p:cNvGrpSpPr>
            <a:grpSpLocks/>
          </p:cNvGrpSpPr>
          <p:nvPr/>
        </p:nvGrpSpPr>
        <p:grpSpPr bwMode="auto">
          <a:xfrm>
            <a:off x="1476375" y="1341438"/>
            <a:ext cx="6119813" cy="215900"/>
            <a:chOff x="930" y="845"/>
            <a:chExt cx="3855" cy="136"/>
          </a:xfrm>
        </p:grpSpPr>
        <p:sp>
          <p:nvSpPr>
            <p:cNvPr id="25640" name="Oval 49"/>
            <p:cNvSpPr>
              <a:spLocks noChangeArrowheads="1"/>
            </p:cNvSpPr>
            <p:nvPr/>
          </p:nvSpPr>
          <p:spPr bwMode="auto">
            <a:xfrm>
              <a:off x="930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1" name="Oval 50"/>
            <p:cNvSpPr>
              <a:spLocks noChangeArrowheads="1"/>
            </p:cNvSpPr>
            <p:nvPr/>
          </p:nvSpPr>
          <p:spPr bwMode="auto">
            <a:xfrm>
              <a:off x="1247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2" name="Oval 51"/>
            <p:cNvSpPr>
              <a:spLocks noChangeArrowheads="1"/>
            </p:cNvSpPr>
            <p:nvPr/>
          </p:nvSpPr>
          <p:spPr bwMode="auto">
            <a:xfrm>
              <a:off x="1973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3" name="Oval 52"/>
            <p:cNvSpPr>
              <a:spLocks noChangeArrowheads="1"/>
            </p:cNvSpPr>
            <p:nvPr/>
          </p:nvSpPr>
          <p:spPr bwMode="auto">
            <a:xfrm>
              <a:off x="2336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4" name="Oval 53"/>
            <p:cNvSpPr>
              <a:spLocks noChangeArrowheads="1"/>
            </p:cNvSpPr>
            <p:nvPr/>
          </p:nvSpPr>
          <p:spPr bwMode="auto">
            <a:xfrm>
              <a:off x="3152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5" name="Oval 54"/>
            <p:cNvSpPr>
              <a:spLocks noChangeArrowheads="1"/>
            </p:cNvSpPr>
            <p:nvPr/>
          </p:nvSpPr>
          <p:spPr bwMode="auto">
            <a:xfrm>
              <a:off x="3470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6" name="Oval 55"/>
            <p:cNvSpPr>
              <a:spLocks noChangeArrowheads="1"/>
            </p:cNvSpPr>
            <p:nvPr/>
          </p:nvSpPr>
          <p:spPr bwMode="auto">
            <a:xfrm>
              <a:off x="4377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5647" name="Oval 56"/>
            <p:cNvSpPr>
              <a:spLocks noChangeArrowheads="1"/>
            </p:cNvSpPr>
            <p:nvPr/>
          </p:nvSpPr>
          <p:spPr bwMode="auto">
            <a:xfrm>
              <a:off x="4649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66617" name="Picture 57" descr="frente do tr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2088" y="692150"/>
            <a:ext cx="1084262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619" name="AutoShape 59"/>
          <p:cNvSpPr>
            <a:spLocks noChangeArrowheads="1"/>
          </p:cNvSpPr>
          <p:nvPr/>
        </p:nvSpPr>
        <p:spPr bwMode="auto">
          <a:xfrm rot="10800000">
            <a:off x="1331913" y="2997200"/>
            <a:ext cx="6769100" cy="3529013"/>
          </a:xfrm>
          <a:prstGeom prst="wedgeEllipseCallout">
            <a:avLst>
              <a:gd name="adj1" fmla="val -46931"/>
              <a:gd name="adj2" fmla="val 108704"/>
            </a:avLst>
          </a:prstGeom>
          <a:gradFill rotWithShape="1">
            <a:gsLst>
              <a:gs pos="0">
                <a:srgbClr val="FFCC00"/>
              </a:gs>
              <a:gs pos="100000">
                <a:srgbClr val="FF99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pPr algn="ctr"/>
            <a:r>
              <a:rPr lang="pt-BR" sz="2500">
                <a:latin typeface="Arial Black" pitchFamily="34" charset="0"/>
              </a:rPr>
              <a:t>POR QUAL CAMINHO VAI O SISTEMA ECONÔMICO QUE NÓS QUEREMOS FORTALECER NO DESENVOLVIMENTO TERRITORIAL?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6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6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6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6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6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6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6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6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6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66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63" grpId="0" animBg="1"/>
      <p:bldP spid="66564" grpId="0" animBg="1"/>
      <p:bldP spid="66565" grpId="0" animBg="1"/>
      <p:bldP spid="66566" grpId="0" animBg="1"/>
      <p:bldP spid="66575" grpId="0" animBg="1"/>
      <p:bldP spid="66576" grpId="0"/>
      <p:bldP spid="66577" grpId="0"/>
      <p:bldP spid="66578" grpId="0"/>
      <p:bldP spid="66579" grpId="0"/>
      <p:bldP spid="66580" grpId="0"/>
      <p:bldP spid="66581" grpId="0"/>
      <p:bldP spid="66582" grpId="0"/>
      <p:bldP spid="66583" grpId="0"/>
      <p:bldP spid="66584" grpId="0"/>
      <p:bldP spid="66585" grpId="0"/>
      <p:bldP spid="66586" grpId="0"/>
      <p:bldP spid="66587" grpId="0"/>
      <p:bldP spid="66588" grpId="0"/>
      <p:bldP spid="66589" grpId="0"/>
      <p:bldP spid="66590" grpId="0" animBg="1"/>
      <p:bldP spid="66591" grpId="0"/>
      <p:bldP spid="66592" grpId="0"/>
      <p:bldP spid="66593" grpId="0"/>
      <p:bldP spid="66594" grpId="0"/>
      <p:bldP spid="66595" grpId="0"/>
      <p:bldP spid="66596" grpId="0"/>
      <p:bldP spid="66597" grpId="0"/>
      <p:bldP spid="66598" grpId="0"/>
      <p:bldP spid="66599" grpId="0"/>
      <p:bldP spid="66600" grpId="0"/>
      <p:bldP spid="66601" grpId="0"/>
      <p:bldP spid="66602" grpId="0"/>
      <p:bldP spid="66603" grpId="0"/>
      <p:bldP spid="666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 descr="Mármore verde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None/>
            </a:pPr>
            <a:r>
              <a:rPr lang="pt-BR" sz="2000" b="1">
                <a:latin typeface="Arial Black" pitchFamily="34" charset="0"/>
              </a:rPr>
              <a:t>A PROPOSTA DE Sistema Estadual de Comercialização da Agricultura Familiar e Economia Solidária</a:t>
            </a:r>
          </a:p>
        </p:txBody>
      </p:sp>
      <p:grpSp>
        <p:nvGrpSpPr>
          <p:cNvPr id="26626" name="Group 3"/>
          <p:cNvGrpSpPr>
            <a:grpSpLocks/>
          </p:cNvGrpSpPr>
          <p:nvPr/>
        </p:nvGrpSpPr>
        <p:grpSpPr bwMode="auto">
          <a:xfrm>
            <a:off x="0" y="476250"/>
            <a:ext cx="8893175" cy="6381750"/>
            <a:chOff x="44" y="346"/>
            <a:chExt cx="5657" cy="3810"/>
          </a:xfrm>
        </p:grpSpPr>
        <p:grpSp>
          <p:nvGrpSpPr>
            <p:cNvPr id="26627" name="Group 4"/>
            <p:cNvGrpSpPr>
              <a:grpSpLocks/>
            </p:cNvGrpSpPr>
            <p:nvPr/>
          </p:nvGrpSpPr>
          <p:grpSpPr bwMode="auto">
            <a:xfrm>
              <a:off x="1655" y="346"/>
              <a:ext cx="2768" cy="1678"/>
              <a:chOff x="1655" y="346"/>
              <a:chExt cx="2768" cy="1678"/>
            </a:xfrm>
          </p:grpSpPr>
          <p:sp>
            <p:nvSpPr>
              <p:cNvPr id="26639" name="Rectangle 5"/>
              <p:cNvSpPr>
                <a:spLocks noChangeArrowheads="1"/>
              </p:cNvSpPr>
              <p:nvPr/>
            </p:nvSpPr>
            <p:spPr bwMode="auto">
              <a:xfrm>
                <a:off x="1655" y="346"/>
                <a:ext cx="2768" cy="272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pt-BR" sz="1600" b="1"/>
                  <a:t>POLITICAS PÚBLICAS</a:t>
                </a:r>
                <a:endParaRPr lang="pt-BR" sz="1600"/>
              </a:p>
            </p:txBody>
          </p:sp>
          <p:sp>
            <p:nvSpPr>
              <p:cNvPr id="26640" name="Rectangle 6"/>
              <p:cNvSpPr>
                <a:spLocks noChangeArrowheads="1"/>
              </p:cNvSpPr>
              <p:nvPr/>
            </p:nvSpPr>
            <p:spPr bwMode="auto">
              <a:xfrm>
                <a:off x="1655" y="572"/>
                <a:ext cx="2767" cy="145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Financiamento, com ou sem reembolso (investimentos e custeio)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Incentivos fiscais;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Aquisições governamentais;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Tecnologias apropriadas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Legislação regulatória e fiscalização;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PNATER;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Educação profissional;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Promoção dos produtos</a:t>
                </a:r>
              </a:p>
            </p:txBody>
          </p:sp>
        </p:grpSp>
        <p:grpSp>
          <p:nvGrpSpPr>
            <p:cNvPr id="26628" name="Group 7"/>
            <p:cNvGrpSpPr>
              <a:grpSpLocks/>
            </p:cNvGrpSpPr>
            <p:nvPr/>
          </p:nvGrpSpPr>
          <p:grpSpPr bwMode="auto">
            <a:xfrm>
              <a:off x="44" y="2160"/>
              <a:ext cx="2404" cy="1996"/>
              <a:chOff x="44" y="2160"/>
              <a:chExt cx="2404" cy="1996"/>
            </a:xfrm>
          </p:grpSpPr>
          <p:sp>
            <p:nvSpPr>
              <p:cNvPr id="26637" name="Rectangle 8"/>
              <p:cNvSpPr>
                <a:spLocks noChangeArrowheads="1"/>
              </p:cNvSpPr>
              <p:nvPr/>
            </p:nvSpPr>
            <p:spPr bwMode="auto">
              <a:xfrm>
                <a:off x="44" y="2160"/>
                <a:ext cx="2404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pt-BR" sz="1600" b="1"/>
                  <a:t>AÇÕES VINCULADAS À COMERCIALIZAÇÃO</a:t>
                </a:r>
                <a:endParaRPr lang="pt-BR" sz="1600"/>
              </a:p>
            </p:txBody>
          </p:sp>
          <p:sp>
            <p:nvSpPr>
              <p:cNvPr id="26638" name="Rectangle 9"/>
              <p:cNvSpPr>
                <a:spLocks noChangeArrowheads="1"/>
              </p:cNvSpPr>
              <p:nvPr/>
            </p:nvSpPr>
            <p:spPr bwMode="auto">
              <a:xfrm>
                <a:off x="44" y="2568"/>
                <a:ext cx="2404" cy="1588"/>
              </a:xfrm>
              <a:prstGeom prst="rect">
                <a:avLst/>
              </a:prstGeom>
              <a:solidFill>
                <a:srgbClr val="CCFF3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</a:t>
                </a:r>
                <a:r>
                  <a:rPr lang="pt-BR" b="1"/>
                  <a:t>Beneficiamento primário;</a:t>
                </a:r>
              </a:p>
              <a:p>
                <a:r>
                  <a:rPr lang="pt-BR" b="1">
                    <a:sym typeface="Symbol" pitchFamily="18" charset="2"/>
                  </a:rPr>
                  <a:t></a:t>
                </a:r>
                <a:r>
                  <a:rPr lang="pt-BR" b="1"/>
                  <a:t> Agroindustrialização;</a:t>
                </a:r>
              </a:p>
              <a:p>
                <a:r>
                  <a:rPr lang="pt-BR" b="1">
                    <a:sym typeface="Symbol" pitchFamily="18" charset="2"/>
                  </a:rPr>
                  <a:t></a:t>
                </a:r>
                <a:r>
                  <a:rPr lang="pt-BR" b="1"/>
                  <a:t> Venda direta ao consumidor;</a:t>
                </a:r>
              </a:p>
              <a:p>
                <a:r>
                  <a:rPr lang="pt-BR" b="1">
                    <a:sym typeface="Symbol" pitchFamily="18" charset="2"/>
                  </a:rPr>
                  <a:t></a:t>
                </a:r>
                <a:r>
                  <a:rPr lang="pt-BR" b="1"/>
                  <a:t> Distribuição;</a:t>
                </a:r>
              </a:p>
              <a:p>
                <a:r>
                  <a:rPr lang="pt-BR" b="1">
                    <a:sym typeface="Symbol" pitchFamily="18" charset="2"/>
                  </a:rPr>
                  <a:t></a:t>
                </a:r>
                <a:r>
                  <a:rPr lang="pt-BR" b="1"/>
                  <a:t> Transporte;</a:t>
                </a:r>
              </a:p>
              <a:p>
                <a:pPr>
                  <a:buFont typeface="Symbol" pitchFamily="18" charset="2"/>
                  <a:buChar char="·"/>
                </a:pPr>
                <a:r>
                  <a:rPr lang="pt-BR" b="1"/>
                  <a:t>Armazenagem ;</a:t>
                </a:r>
              </a:p>
              <a:p>
                <a:pPr>
                  <a:buFont typeface="Symbol" pitchFamily="18" charset="2"/>
                  <a:buChar char="·"/>
                </a:pPr>
                <a:r>
                  <a:rPr lang="pt-BR" b="1"/>
                  <a:t>Suprimento de insumos e serviços para a produção.</a:t>
                </a:r>
              </a:p>
            </p:txBody>
          </p:sp>
        </p:grpSp>
        <p:grpSp>
          <p:nvGrpSpPr>
            <p:cNvPr id="26629" name="Group 10"/>
            <p:cNvGrpSpPr>
              <a:grpSpLocks/>
            </p:cNvGrpSpPr>
            <p:nvPr/>
          </p:nvGrpSpPr>
          <p:grpSpPr bwMode="auto">
            <a:xfrm>
              <a:off x="3456" y="2205"/>
              <a:ext cx="2245" cy="1923"/>
              <a:chOff x="3456" y="2205"/>
              <a:chExt cx="2245" cy="1923"/>
            </a:xfrm>
          </p:grpSpPr>
          <p:sp>
            <p:nvSpPr>
              <p:cNvPr id="26635" name="Rectangle 11"/>
              <p:cNvSpPr>
                <a:spLocks noChangeArrowheads="1"/>
              </p:cNvSpPr>
              <p:nvPr/>
            </p:nvSpPr>
            <p:spPr bwMode="auto">
              <a:xfrm>
                <a:off x="3456" y="2205"/>
                <a:ext cx="2245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pt-BR" sz="1600" b="1"/>
                  <a:t>SERVIÇOS DE APOIO AO SISTEMA DE COMERCIALIZAÇÃO</a:t>
                </a:r>
                <a:endParaRPr lang="pt-BR" sz="1600"/>
              </a:p>
            </p:txBody>
          </p:sp>
          <p:sp>
            <p:nvSpPr>
              <p:cNvPr id="26636" name="Rectangle 12"/>
              <p:cNvSpPr>
                <a:spLocks noChangeArrowheads="1"/>
              </p:cNvSpPr>
              <p:nvPr/>
            </p:nvSpPr>
            <p:spPr bwMode="auto">
              <a:xfrm>
                <a:off x="3456" y="2614"/>
                <a:ext cx="2245" cy="1514"/>
              </a:xfrm>
              <a:prstGeom prst="rect">
                <a:avLst/>
              </a:prstGeom>
              <a:solidFill>
                <a:srgbClr val="DBA19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Estudos básicos;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Informações;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Assessoramento;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Capacitação técnica e gerencial;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Controle de qualidade;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Certificação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Incubação de empreendimentos;</a:t>
                </a:r>
              </a:p>
              <a:p>
                <a:pPr>
                  <a:buFont typeface="Symbol" pitchFamily="18" charset="2"/>
                  <a:buChar char="·"/>
                </a:pPr>
                <a:r>
                  <a:rPr lang="pt-BR" sz="1600" b="1"/>
                  <a:t>Bolsas de negócios;</a:t>
                </a:r>
              </a:p>
              <a:p>
                <a:pPr>
                  <a:buFont typeface="Symbol" pitchFamily="18" charset="2"/>
                  <a:buChar char="·"/>
                </a:pPr>
                <a:r>
                  <a:rPr lang="pt-BR" sz="1600" b="1"/>
                  <a:t>Outros.</a:t>
                </a:r>
              </a:p>
              <a:p>
                <a:endParaRPr lang="pt-BR" sz="1600" b="1"/>
              </a:p>
            </p:txBody>
          </p:sp>
        </p:grpSp>
        <p:sp>
          <p:nvSpPr>
            <p:cNvPr id="26630" name="Text Box 13"/>
            <p:cNvSpPr txBox="1">
              <a:spLocks noChangeArrowheads="1"/>
            </p:cNvSpPr>
            <p:nvPr/>
          </p:nvSpPr>
          <p:spPr bwMode="auto">
            <a:xfrm>
              <a:off x="2544" y="3552"/>
              <a:ext cx="862" cy="31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pt-BR" sz="2500" b="1"/>
                <a:t>BSC’s</a:t>
              </a:r>
              <a:endParaRPr lang="pt-BR" sz="2500"/>
            </a:p>
          </p:txBody>
        </p:sp>
        <p:sp>
          <p:nvSpPr>
            <p:cNvPr id="26631" name="AutoShape 14"/>
            <p:cNvSpPr>
              <a:spLocks noChangeArrowheads="1"/>
            </p:cNvSpPr>
            <p:nvPr/>
          </p:nvSpPr>
          <p:spPr bwMode="auto">
            <a:xfrm rot="7857383">
              <a:off x="766" y="1465"/>
              <a:ext cx="912" cy="420"/>
            </a:xfrm>
            <a:custGeom>
              <a:avLst/>
              <a:gdLst>
                <a:gd name="T0" fmla="*/ 684 w 21600"/>
                <a:gd name="T1" fmla="*/ 0 h 21600"/>
                <a:gd name="T2" fmla="*/ 0 w 21600"/>
                <a:gd name="T3" fmla="*/ 210 h 21600"/>
                <a:gd name="T4" fmla="*/ 684 w 21600"/>
                <a:gd name="T5" fmla="*/ 420 h 21600"/>
                <a:gd name="T6" fmla="*/ 912 w 21600"/>
                <a:gd name="T7" fmla="*/ 21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3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pt-BR"/>
            </a:p>
          </p:txBody>
        </p:sp>
        <p:sp>
          <p:nvSpPr>
            <p:cNvPr id="26632" name="AutoShape 15"/>
            <p:cNvSpPr>
              <a:spLocks noChangeArrowheads="1"/>
            </p:cNvSpPr>
            <p:nvPr/>
          </p:nvSpPr>
          <p:spPr bwMode="auto">
            <a:xfrm>
              <a:off x="2640" y="3072"/>
              <a:ext cx="720" cy="288"/>
            </a:xfrm>
            <a:custGeom>
              <a:avLst/>
              <a:gdLst>
                <a:gd name="T0" fmla="*/ 540 w 21600"/>
                <a:gd name="T1" fmla="*/ 0 h 21600"/>
                <a:gd name="T2" fmla="*/ 0 w 21600"/>
                <a:gd name="T3" fmla="*/ 144 h 21600"/>
                <a:gd name="T4" fmla="*/ 540 w 21600"/>
                <a:gd name="T5" fmla="*/ 288 h 21600"/>
                <a:gd name="T6" fmla="*/ 720 w 21600"/>
                <a:gd name="T7" fmla="*/ 144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0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CFF33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6633" name="AutoShape 16"/>
            <p:cNvSpPr>
              <a:spLocks noChangeArrowheads="1"/>
            </p:cNvSpPr>
            <p:nvPr/>
          </p:nvSpPr>
          <p:spPr bwMode="auto">
            <a:xfrm rot="10784708">
              <a:off x="2592" y="2736"/>
              <a:ext cx="720" cy="288"/>
            </a:xfrm>
            <a:custGeom>
              <a:avLst/>
              <a:gdLst>
                <a:gd name="T0" fmla="*/ 540 w 21600"/>
                <a:gd name="T1" fmla="*/ 0 h 21600"/>
                <a:gd name="T2" fmla="*/ 0 w 21600"/>
                <a:gd name="T3" fmla="*/ 144 h 21600"/>
                <a:gd name="T4" fmla="*/ 540 w 21600"/>
                <a:gd name="T5" fmla="*/ 288 h 21600"/>
                <a:gd name="T6" fmla="*/ 720 w 21600"/>
                <a:gd name="T7" fmla="*/ 144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0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99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pt-BR"/>
            </a:p>
          </p:txBody>
        </p:sp>
        <p:sp>
          <p:nvSpPr>
            <p:cNvPr id="26634" name="AutoShape 17"/>
            <p:cNvSpPr>
              <a:spLocks noChangeArrowheads="1"/>
            </p:cNvSpPr>
            <p:nvPr/>
          </p:nvSpPr>
          <p:spPr bwMode="auto">
            <a:xfrm rot="16271151" flipH="1">
              <a:off x="3287" y="1889"/>
              <a:ext cx="499" cy="499"/>
            </a:xfrm>
            <a:custGeom>
              <a:avLst/>
              <a:gdLst>
                <a:gd name="T0" fmla="*/ 356 w 21600"/>
                <a:gd name="T1" fmla="*/ 0 h 21600"/>
                <a:gd name="T2" fmla="*/ 214 w 21600"/>
                <a:gd name="T3" fmla="*/ 166 h 21600"/>
                <a:gd name="T4" fmla="*/ 0 w 21600"/>
                <a:gd name="T5" fmla="*/ 416 h 21600"/>
                <a:gd name="T6" fmla="*/ 214 w 21600"/>
                <a:gd name="T7" fmla="*/ 499 h 21600"/>
                <a:gd name="T8" fmla="*/ 428 w 21600"/>
                <a:gd name="T9" fmla="*/ 347 h 21600"/>
                <a:gd name="T10" fmla="*/ 499 w 21600"/>
                <a:gd name="T11" fmla="*/ 166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14414 h 21600"/>
                <a:gd name="T20" fmla="*/ 18527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 descr="Papel reciclado"/>
          <p:cNvSpPr>
            <a:spLocks noChangeArrowheads="1"/>
          </p:cNvSpPr>
          <p:nvPr/>
        </p:nvSpPr>
        <p:spPr bwMode="auto">
          <a:xfrm>
            <a:off x="0" y="0"/>
            <a:ext cx="9144000" cy="6934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400">
                <a:latin typeface="Times New Roman" pitchFamily="18" charset="0"/>
              </a:rPr>
              <a:t>    </a:t>
            </a:r>
            <a:endParaRPr lang="pt-BR" sz="2400">
              <a:latin typeface="Times New Roman" pitchFamily="18" charset="0"/>
            </a:endParaRPr>
          </a:p>
        </p:txBody>
      </p:sp>
      <p:grpSp>
        <p:nvGrpSpPr>
          <p:cNvPr id="27650" name="Group 36"/>
          <p:cNvGrpSpPr>
            <a:grpSpLocks/>
          </p:cNvGrpSpPr>
          <p:nvPr/>
        </p:nvGrpSpPr>
        <p:grpSpPr bwMode="auto">
          <a:xfrm>
            <a:off x="395288" y="1484313"/>
            <a:ext cx="8382000" cy="5060950"/>
            <a:chOff x="96" y="144"/>
            <a:chExt cx="5280" cy="3505"/>
          </a:xfrm>
        </p:grpSpPr>
        <p:grpSp>
          <p:nvGrpSpPr>
            <p:cNvPr id="27652" name="Group 3"/>
            <p:cNvGrpSpPr>
              <a:grpSpLocks/>
            </p:cNvGrpSpPr>
            <p:nvPr/>
          </p:nvGrpSpPr>
          <p:grpSpPr bwMode="auto">
            <a:xfrm>
              <a:off x="96" y="1967"/>
              <a:ext cx="1776" cy="1633"/>
              <a:chOff x="96" y="1967"/>
              <a:chExt cx="1776" cy="1633"/>
            </a:xfrm>
          </p:grpSpPr>
          <p:grpSp>
            <p:nvGrpSpPr>
              <p:cNvPr id="27681" name="Group 4"/>
              <p:cNvGrpSpPr>
                <a:grpSpLocks/>
              </p:cNvGrpSpPr>
              <p:nvPr/>
            </p:nvGrpSpPr>
            <p:grpSpPr bwMode="auto">
              <a:xfrm>
                <a:off x="158" y="1967"/>
                <a:ext cx="1618" cy="1633"/>
                <a:chOff x="158" y="1797"/>
                <a:chExt cx="1618" cy="1633"/>
              </a:xfrm>
            </p:grpSpPr>
            <p:sp>
              <p:nvSpPr>
                <p:cNvPr id="27683" name="Line 5"/>
                <p:cNvSpPr>
                  <a:spLocks noChangeShapeType="1"/>
                </p:cNvSpPr>
                <p:nvPr/>
              </p:nvSpPr>
              <p:spPr bwMode="auto">
                <a:xfrm>
                  <a:off x="960" y="1797"/>
                  <a:ext cx="0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684" name="Oval 6"/>
                <p:cNvSpPr>
                  <a:spLocks noChangeArrowheads="1"/>
                </p:cNvSpPr>
                <p:nvPr/>
              </p:nvSpPr>
              <p:spPr bwMode="auto">
                <a:xfrm>
                  <a:off x="158" y="2010"/>
                  <a:ext cx="1618" cy="1420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pt-BR" sz="17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7682" name="Text Box 7"/>
              <p:cNvSpPr txBox="1">
                <a:spLocks noChangeArrowheads="1"/>
              </p:cNvSpPr>
              <p:nvPr/>
            </p:nvSpPr>
            <p:spPr bwMode="auto">
              <a:xfrm>
                <a:off x="96" y="2448"/>
                <a:ext cx="1776" cy="9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t-BR" b="1" u="sng"/>
                  <a:t>MANEJO </a:t>
                </a:r>
                <a:r>
                  <a:rPr lang="pt-PT" b="1" u="sng"/>
                  <a:t> </a:t>
                </a:r>
                <a:r>
                  <a:rPr lang="pt-BR" b="1" u="sng"/>
                  <a:t>SUSTENTÁVEL</a:t>
                </a:r>
              </a:p>
              <a:p>
                <a:pPr algn="ctr"/>
                <a:r>
                  <a:rPr lang="pt-BR" sz="1600" b="1"/>
                  <a:t>(Agroecologia</a:t>
                </a:r>
                <a:r>
                  <a:rPr lang="pt-PT" sz="1600" b="1"/>
                  <a:t>, agricultura orgânica,</a:t>
                </a:r>
                <a:r>
                  <a:rPr lang="pt-BR" sz="1600" b="1"/>
                  <a:t> Sistemas Biodinâmicos...</a:t>
                </a:r>
                <a:r>
                  <a:rPr lang="pt-PT" sz="1600" b="1"/>
                  <a:t>)</a:t>
                </a:r>
                <a:endParaRPr lang="pt-BR" sz="1600" b="1"/>
              </a:p>
            </p:txBody>
          </p:sp>
        </p:grpSp>
        <p:grpSp>
          <p:nvGrpSpPr>
            <p:cNvPr id="27653" name="Group 8"/>
            <p:cNvGrpSpPr>
              <a:grpSpLocks/>
            </p:cNvGrpSpPr>
            <p:nvPr/>
          </p:nvGrpSpPr>
          <p:grpSpPr bwMode="auto">
            <a:xfrm>
              <a:off x="1982" y="2016"/>
              <a:ext cx="1666" cy="1633"/>
              <a:chOff x="1982" y="2016"/>
              <a:chExt cx="1666" cy="1633"/>
            </a:xfrm>
          </p:grpSpPr>
          <p:grpSp>
            <p:nvGrpSpPr>
              <p:cNvPr id="27677" name="Group 9"/>
              <p:cNvGrpSpPr>
                <a:grpSpLocks/>
              </p:cNvGrpSpPr>
              <p:nvPr/>
            </p:nvGrpSpPr>
            <p:grpSpPr bwMode="auto">
              <a:xfrm>
                <a:off x="1982" y="2016"/>
                <a:ext cx="1618" cy="1633"/>
                <a:chOff x="158" y="1797"/>
                <a:chExt cx="1618" cy="1633"/>
              </a:xfrm>
            </p:grpSpPr>
            <p:sp>
              <p:nvSpPr>
                <p:cNvPr id="27679" name="Line 10"/>
                <p:cNvSpPr>
                  <a:spLocks noChangeShapeType="1"/>
                </p:cNvSpPr>
                <p:nvPr/>
              </p:nvSpPr>
              <p:spPr bwMode="auto">
                <a:xfrm>
                  <a:off x="960" y="1797"/>
                  <a:ext cx="0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27680" name="Oval 11"/>
                <p:cNvSpPr>
                  <a:spLocks noChangeArrowheads="1"/>
                </p:cNvSpPr>
                <p:nvPr/>
              </p:nvSpPr>
              <p:spPr bwMode="auto">
                <a:xfrm>
                  <a:off x="158" y="2010"/>
                  <a:ext cx="1618" cy="142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pt-BR" sz="17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27678" name="Text Box 12"/>
              <p:cNvSpPr txBox="1">
                <a:spLocks noChangeArrowheads="1"/>
              </p:cNvSpPr>
              <p:nvPr/>
            </p:nvSpPr>
            <p:spPr bwMode="auto">
              <a:xfrm>
                <a:off x="2016" y="2448"/>
                <a:ext cx="1632" cy="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t-BR" b="1" u="sng"/>
                  <a:t>GESTÃO E CONTROLE SOCIAL</a:t>
                </a:r>
              </a:p>
              <a:p>
                <a:pPr algn="ctr"/>
                <a:r>
                  <a:rPr lang="pt-BR" sz="1600" b="1"/>
                  <a:t>(Processos participativos)</a:t>
                </a:r>
              </a:p>
            </p:txBody>
          </p:sp>
        </p:grpSp>
        <p:grpSp>
          <p:nvGrpSpPr>
            <p:cNvPr id="27654" name="Group 13"/>
            <p:cNvGrpSpPr>
              <a:grpSpLocks/>
            </p:cNvGrpSpPr>
            <p:nvPr/>
          </p:nvGrpSpPr>
          <p:grpSpPr bwMode="auto">
            <a:xfrm>
              <a:off x="3758" y="2014"/>
              <a:ext cx="1618" cy="1633"/>
              <a:chOff x="3758" y="2014"/>
              <a:chExt cx="1618" cy="1633"/>
            </a:xfrm>
          </p:grpSpPr>
          <p:sp>
            <p:nvSpPr>
              <p:cNvPr id="27673" name="Line 14"/>
              <p:cNvSpPr>
                <a:spLocks noChangeShapeType="1"/>
              </p:cNvSpPr>
              <p:nvPr/>
            </p:nvSpPr>
            <p:spPr bwMode="auto">
              <a:xfrm>
                <a:off x="4560" y="2014"/>
                <a:ext cx="0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27674" name="Group 15"/>
              <p:cNvGrpSpPr>
                <a:grpSpLocks/>
              </p:cNvGrpSpPr>
              <p:nvPr/>
            </p:nvGrpSpPr>
            <p:grpSpPr bwMode="auto">
              <a:xfrm>
                <a:off x="3758" y="2227"/>
                <a:ext cx="1618" cy="1420"/>
                <a:chOff x="3758" y="2227"/>
                <a:chExt cx="1618" cy="1420"/>
              </a:xfrm>
            </p:grpSpPr>
            <p:sp>
              <p:nvSpPr>
                <p:cNvPr id="27675" name="Oval 16"/>
                <p:cNvSpPr>
                  <a:spLocks noChangeArrowheads="1"/>
                </p:cNvSpPr>
                <p:nvPr/>
              </p:nvSpPr>
              <p:spPr bwMode="auto">
                <a:xfrm>
                  <a:off x="3758" y="2227"/>
                  <a:ext cx="1618" cy="142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pt-BR" sz="1700">
                    <a:latin typeface="Times New Roman" pitchFamily="18" charset="0"/>
                  </a:endParaRPr>
                </a:p>
              </p:txBody>
            </p:sp>
            <p:sp>
              <p:nvSpPr>
                <p:cNvPr id="27676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792" y="2448"/>
                  <a:ext cx="1584" cy="9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pt-BR" b="1" u="sng"/>
                    <a:t>ECONOMIA SOLIDÁRIA</a:t>
                  </a:r>
                </a:p>
                <a:p>
                  <a:pPr algn="ctr"/>
                  <a:r>
                    <a:rPr lang="pt-BR" sz="1600" b="1"/>
                    <a:t>(Autogestão e Consumo Ético e Solidário)</a:t>
                  </a:r>
                </a:p>
              </p:txBody>
            </p:sp>
          </p:grpSp>
        </p:grpSp>
        <p:grpSp>
          <p:nvGrpSpPr>
            <p:cNvPr id="27655" name="Group 18"/>
            <p:cNvGrpSpPr>
              <a:grpSpLocks/>
            </p:cNvGrpSpPr>
            <p:nvPr/>
          </p:nvGrpSpPr>
          <p:grpSpPr bwMode="auto">
            <a:xfrm>
              <a:off x="960" y="754"/>
              <a:ext cx="3600" cy="685"/>
              <a:chOff x="960" y="754"/>
              <a:chExt cx="3600" cy="685"/>
            </a:xfrm>
          </p:grpSpPr>
          <p:sp>
            <p:nvSpPr>
              <p:cNvPr id="27668" name="Line 19"/>
              <p:cNvSpPr>
                <a:spLocks noChangeShapeType="1"/>
              </p:cNvSpPr>
              <p:nvPr/>
            </p:nvSpPr>
            <p:spPr bwMode="auto">
              <a:xfrm flipV="1">
                <a:off x="960" y="1199"/>
                <a:ext cx="36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69" name="Line 20"/>
              <p:cNvSpPr>
                <a:spLocks noChangeShapeType="1"/>
              </p:cNvSpPr>
              <p:nvPr/>
            </p:nvSpPr>
            <p:spPr bwMode="auto">
              <a:xfrm>
                <a:off x="2784" y="754"/>
                <a:ext cx="0" cy="4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0" name="Line 21"/>
              <p:cNvSpPr>
                <a:spLocks noChangeShapeType="1"/>
              </p:cNvSpPr>
              <p:nvPr/>
            </p:nvSpPr>
            <p:spPr bwMode="auto">
              <a:xfrm>
                <a:off x="960" y="1199"/>
                <a:ext cx="0" cy="1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1" name="Line 22"/>
              <p:cNvSpPr>
                <a:spLocks noChangeShapeType="1"/>
              </p:cNvSpPr>
              <p:nvPr/>
            </p:nvSpPr>
            <p:spPr bwMode="auto">
              <a:xfrm>
                <a:off x="4560" y="1199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7672" name="Line 23"/>
              <p:cNvSpPr>
                <a:spLocks noChangeShapeType="1"/>
              </p:cNvSpPr>
              <p:nvPr/>
            </p:nvSpPr>
            <p:spPr bwMode="auto">
              <a:xfrm>
                <a:off x="2784" y="1200"/>
                <a:ext cx="0" cy="1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7656" name="Group 24"/>
            <p:cNvGrpSpPr>
              <a:grpSpLocks/>
            </p:cNvGrpSpPr>
            <p:nvPr/>
          </p:nvGrpSpPr>
          <p:grpSpPr bwMode="auto">
            <a:xfrm>
              <a:off x="1440" y="144"/>
              <a:ext cx="2736" cy="720"/>
              <a:chOff x="1440" y="144"/>
              <a:chExt cx="2736" cy="720"/>
            </a:xfrm>
          </p:grpSpPr>
          <p:sp>
            <p:nvSpPr>
              <p:cNvPr id="27666" name="Oval 25"/>
              <p:cNvSpPr>
                <a:spLocks noChangeArrowheads="1"/>
              </p:cNvSpPr>
              <p:nvPr/>
            </p:nvSpPr>
            <p:spPr bwMode="auto">
              <a:xfrm>
                <a:off x="1440" y="144"/>
                <a:ext cx="2736" cy="720"/>
              </a:xfrm>
              <a:prstGeom prst="ellipse">
                <a:avLst/>
              </a:prstGeom>
              <a:solidFill>
                <a:srgbClr val="66FF33"/>
              </a:solidFill>
              <a:ln w="76200" cmpd="tri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pt-BR">
                  <a:latin typeface="Times New Roman" pitchFamily="18" charset="0"/>
                </a:endParaRPr>
              </a:p>
            </p:txBody>
          </p:sp>
          <p:sp>
            <p:nvSpPr>
              <p:cNvPr id="27667" name="Text Box 26"/>
              <p:cNvSpPr txBox="1">
                <a:spLocks noChangeArrowheads="1"/>
              </p:cNvSpPr>
              <p:nvPr/>
            </p:nvSpPr>
            <p:spPr bwMode="auto">
              <a:xfrm>
                <a:off x="1728" y="250"/>
                <a:ext cx="2304" cy="5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pt-BR" sz="2400">
                    <a:latin typeface="Arial Black" pitchFamily="34" charset="0"/>
                  </a:rPr>
                  <a:t>DESENVOLVIMENTO SUSTENTÁVEL</a:t>
                </a:r>
              </a:p>
            </p:txBody>
          </p:sp>
        </p:grpSp>
        <p:grpSp>
          <p:nvGrpSpPr>
            <p:cNvPr id="27657" name="Group 27"/>
            <p:cNvGrpSpPr>
              <a:grpSpLocks/>
            </p:cNvGrpSpPr>
            <p:nvPr/>
          </p:nvGrpSpPr>
          <p:grpSpPr bwMode="auto">
            <a:xfrm>
              <a:off x="240" y="1343"/>
              <a:ext cx="1481" cy="672"/>
              <a:chOff x="240" y="1343"/>
              <a:chExt cx="1481" cy="672"/>
            </a:xfrm>
          </p:grpSpPr>
          <p:sp>
            <p:nvSpPr>
              <p:cNvPr id="27664" name="Oval 28"/>
              <p:cNvSpPr>
                <a:spLocks noChangeArrowheads="1"/>
              </p:cNvSpPr>
              <p:nvPr/>
            </p:nvSpPr>
            <p:spPr bwMode="auto">
              <a:xfrm>
                <a:off x="240" y="1343"/>
                <a:ext cx="1481" cy="672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pt-PT" sz="800">
                  <a:latin typeface="Arial Black" pitchFamily="34" charset="0"/>
                </a:endParaRPr>
              </a:p>
            </p:txBody>
          </p:sp>
          <p:sp>
            <p:nvSpPr>
              <p:cNvPr id="27665" name="Text Box 29"/>
              <p:cNvSpPr txBox="1">
                <a:spLocks noChangeArrowheads="1"/>
              </p:cNvSpPr>
              <p:nvPr/>
            </p:nvSpPr>
            <p:spPr bwMode="auto">
              <a:xfrm>
                <a:off x="432" y="1468"/>
                <a:ext cx="1104" cy="4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pt-BR" sz="2000" b="1"/>
                  <a:t>DIMENS</a:t>
                </a:r>
                <a:r>
                  <a:rPr lang="pt-PT" sz="2000" b="1"/>
                  <a:t>Ã</a:t>
                </a:r>
                <a:r>
                  <a:rPr lang="pt-BR" sz="2000" b="1"/>
                  <a:t>O AMBIENTAL</a:t>
                </a:r>
              </a:p>
            </p:txBody>
          </p:sp>
        </p:grpSp>
        <p:grpSp>
          <p:nvGrpSpPr>
            <p:cNvPr id="27658" name="Group 30"/>
            <p:cNvGrpSpPr>
              <a:grpSpLocks/>
            </p:cNvGrpSpPr>
            <p:nvPr/>
          </p:nvGrpSpPr>
          <p:grpSpPr bwMode="auto">
            <a:xfrm>
              <a:off x="2071" y="1354"/>
              <a:ext cx="1481" cy="661"/>
              <a:chOff x="2071" y="1354"/>
              <a:chExt cx="1481" cy="661"/>
            </a:xfrm>
          </p:grpSpPr>
          <p:sp>
            <p:nvSpPr>
              <p:cNvPr id="27662" name="Oval 31"/>
              <p:cNvSpPr>
                <a:spLocks noChangeArrowheads="1"/>
              </p:cNvSpPr>
              <p:nvPr/>
            </p:nvSpPr>
            <p:spPr bwMode="auto">
              <a:xfrm>
                <a:off x="2071" y="1354"/>
                <a:ext cx="1481" cy="661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27663" name="Text Box 32"/>
              <p:cNvSpPr txBox="1">
                <a:spLocks noChangeArrowheads="1"/>
              </p:cNvSpPr>
              <p:nvPr/>
            </p:nvSpPr>
            <p:spPr bwMode="auto">
              <a:xfrm>
                <a:off x="2256" y="1488"/>
                <a:ext cx="115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t-BR" sz="2000" b="1"/>
                  <a:t>DIMENS</a:t>
                </a:r>
                <a:r>
                  <a:rPr lang="pt-PT" sz="2000" b="1"/>
                  <a:t>Ã</a:t>
                </a:r>
                <a:r>
                  <a:rPr lang="pt-BR" sz="2000" b="1"/>
                  <a:t>O SOCIAL</a:t>
                </a:r>
              </a:p>
            </p:txBody>
          </p:sp>
        </p:grpSp>
        <p:grpSp>
          <p:nvGrpSpPr>
            <p:cNvPr id="27659" name="Group 33"/>
            <p:cNvGrpSpPr>
              <a:grpSpLocks/>
            </p:cNvGrpSpPr>
            <p:nvPr/>
          </p:nvGrpSpPr>
          <p:grpSpPr bwMode="auto">
            <a:xfrm>
              <a:off x="3808" y="1395"/>
              <a:ext cx="1568" cy="620"/>
              <a:chOff x="3808" y="1395"/>
              <a:chExt cx="1568" cy="620"/>
            </a:xfrm>
          </p:grpSpPr>
          <p:sp>
            <p:nvSpPr>
              <p:cNvPr id="27660" name="Oval 34"/>
              <p:cNvSpPr>
                <a:spLocks noChangeArrowheads="1"/>
              </p:cNvSpPr>
              <p:nvPr/>
            </p:nvSpPr>
            <p:spPr bwMode="auto">
              <a:xfrm>
                <a:off x="3808" y="1395"/>
                <a:ext cx="1568" cy="620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27661" name="Text Box 35"/>
              <p:cNvSpPr txBox="1">
                <a:spLocks noChangeArrowheads="1"/>
              </p:cNvSpPr>
              <p:nvPr/>
            </p:nvSpPr>
            <p:spPr bwMode="auto">
              <a:xfrm>
                <a:off x="4032" y="1488"/>
                <a:ext cx="1200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pt-BR" sz="2000" b="1"/>
                  <a:t>DIMENS</a:t>
                </a:r>
                <a:r>
                  <a:rPr lang="pt-PT" sz="2000" b="1"/>
                  <a:t>Ã</a:t>
                </a:r>
                <a:r>
                  <a:rPr lang="pt-BR" sz="2000" b="1"/>
                  <a:t>O ECONÔMICA</a:t>
                </a:r>
              </a:p>
            </p:txBody>
          </p:sp>
        </p:grpSp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323850" y="333375"/>
            <a:ext cx="8424863" cy="8636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  <a:defRPr/>
            </a:pPr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COMERCIALIZAÇÃO NUMA PROPOSTA DE DESENVOLVIMENTO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Conteúdo 2"/>
          <p:cNvSpPr txBox="1">
            <a:spLocks/>
          </p:cNvSpPr>
          <p:nvPr/>
        </p:nvSpPr>
        <p:spPr bwMode="auto">
          <a:xfrm>
            <a:off x="2124075" y="1916113"/>
            <a:ext cx="70199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buFontTx/>
              <a:buChar char="•"/>
            </a:pPr>
            <a:r>
              <a:rPr lang="pt-BR" sz="2500" b="1">
                <a:latin typeface="Verdana" pitchFamily="34" charset="0"/>
              </a:rPr>
              <a:t>Racionalidade na aplicação de recursos</a:t>
            </a:r>
          </a:p>
          <a:p>
            <a:pPr marL="742950" lvl="1" indent="-285750"/>
            <a:endParaRPr lang="pt-BR" sz="2500" b="1">
              <a:latin typeface="Verdana" pitchFamily="34" charset="0"/>
            </a:endParaRPr>
          </a:p>
          <a:p>
            <a:pPr marL="742950" lvl="1" indent="-285750">
              <a:buFontTx/>
              <a:buChar char="•"/>
            </a:pPr>
            <a:r>
              <a:rPr lang="pt-BR" sz="2500" b="1">
                <a:latin typeface="Verdana" pitchFamily="34" charset="0"/>
              </a:rPr>
              <a:t>Seqüencialidade </a:t>
            </a:r>
          </a:p>
          <a:p>
            <a:pPr marL="742950" lvl="1" indent="-285750"/>
            <a:endParaRPr lang="pt-BR" sz="2500" b="1">
              <a:latin typeface="Verdana" pitchFamily="34" charset="0"/>
            </a:endParaRPr>
          </a:p>
          <a:p>
            <a:pPr marL="742950" lvl="1" indent="-285750">
              <a:buFontTx/>
              <a:buChar char="•"/>
            </a:pPr>
            <a:r>
              <a:rPr lang="pt-BR" sz="2500" b="1">
                <a:latin typeface="Verdana" pitchFamily="34" charset="0"/>
              </a:rPr>
              <a:t>Complementaridade nas ações</a:t>
            </a:r>
          </a:p>
          <a:p>
            <a:pPr marL="742950" lvl="1" indent="-285750"/>
            <a:endParaRPr lang="pt-BR" sz="2500" b="1">
              <a:latin typeface="Verdana" pitchFamily="34" charset="0"/>
            </a:endParaRPr>
          </a:p>
          <a:p>
            <a:pPr marL="742950" lvl="1" indent="-285750">
              <a:buFontTx/>
              <a:buChar char="•"/>
            </a:pPr>
            <a:r>
              <a:rPr lang="pt-BR" sz="2500" b="1">
                <a:latin typeface="Verdana" pitchFamily="34" charset="0"/>
              </a:rPr>
              <a:t>Subsidiariedade</a:t>
            </a:r>
          </a:p>
          <a:p>
            <a:pPr marL="742950" lvl="1" indent="-285750"/>
            <a:endParaRPr lang="pt-BR" sz="2500" b="1">
              <a:latin typeface="Verdana" pitchFamily="34" charset="0"/>
            </a:endParaRPr>
          </a:p>
          <a:p>
            <a:pPr marL="742950" lvl="1" indent="-285750"/>
            <a:r>
              <a:rPr lang="pt-BR" sz="2500" b="1">
                <a:latin typeface="Verdana" pitchFamily="34" charset="0"/>
              </a:rPr>
              <a:t>OBS: necessidade de instrumentos organizadores da demanda</a:t>
            </a:r>
          </a:p>
        </p:txBody>
      </p:sp>
      <p:grpSp>
        <p:nvGrpSpPr>
          <p:cNvPr id="28674" name="Grupo 8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3" cy="6858000"/>
          </a:xfrm>
        </p:grpSpPr>
        <p:pic>
          <p:nvPicPr>
            <p:cNvPr id="28676" name="Imagem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" y="4978952"/>
              <a:ext cx="2000201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7" name="Imagem 6" descr="Teia_2006_(12)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357562"/>
              <a:ext cx="2000233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8" name="Imagem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" y="1643098"/>
              <a:ext cx="2000201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9" name="Imagem 4" descr="Imagem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1979712" cy="177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2268538" y="214313"/>
            <a:ext cx="6624637" cy="1198562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  <a:defRPr/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PRINCÍPIOS PARA UMA AÇÃO EM PARCERIA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   </a:t>
            </a:r>
          </a:p>
        </p:txBody>
      </p:sp>
      <p:grpSp>
        <p:nvGrpSpPr>
          <p:cNvPr id="29698" name="Group 9"/>
          <p:cNvGrpSpPr>
            <a:grpSpLocks/>
          </p:cNvGrpSpPr>
          <p:nvPr/>
        </p:nvGrpSpPr>
        <p:grpSpPr bwMode="auto">
          <a:xfrm>
            <a:off x="179388" y="565150"/>
            <a:ext cx="3925887" cy="6292850"/>
            <a:chOff x="45" y="40"/>
            <a:chExt cx="2473" cy="3964"/>
          </a:xfrm>
        </p:grpSpPr>
        <p:cxnSp>
          <p:nvCxnSpPr>
            <p:cNvPr id="29744" name="AutoShape 10"/>
            <p:cNvCxnSpPr>
              <a:cxnSpLocks noChangeShapeType="1"/>
            </p:cNvCxnSpPr>
            <p:nvPr/>
          </p:nvCxnSpPr>
          <p:spPr bwMode="auto">
            <a:xfrm>
              <a:off x="90" y="2969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9745" name="AutoShape 11"/>
            <p:cNvCxnSpPr>
              <a:cxnSpLocks noChangeShapeType="1"/>
            </p:cNvCxnSpPr>
            <p:nvPr/>
          </p:nvCxnSpPr>
          <p:spPr bwMode="auto">
            <a:xfrm>
              <a:off x="90" y="3149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9746" name="AutoShape 12"/>
            <p:cNvCxnSpPr>
              <a:cxnSpLocks noChangeShapeType="1"/>
            </p:cNvCxnSpPr>
            <p:nvPr/>
          </p:nvCxnSpPr>
          <p:spPr bwMode="auto">
            <a:xfrm>
              <a:off x="90" y="3374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9747" name="AutoShape 13"/>
            <p:cNvCxnSpPr>
              <a:cxnSpLocks noChangeShapeType="1"/>
            </p:cNvCxnSpPr>
            <p:nvPr/>
          </p:nvCxnSpPr>
          <p:spPr bwMode="auto">
            <a:xfrm>
              <a:off x="90" y="3690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</p:spPr>
        </p:cxnSp>
        <p:grpSp>
          <p:nvGrpSpPr>
            <p:cNvPr id="29748" name="Group 14"/>
            <p:cNvGrpSpPr>
              <a:grpSpLocks/>
            </p:cNvGrpSpPr>
            <p:nvPr/>
          </p:nvGrpSpPr>
          <p:grpSpPr bwMode="auto">
            <a:xfrm>
              <a:off x="45" y="40"/>
              <a:ext cx="2473" cy="3964"/>
              <a:chOff x="45" y="40"/>
              <a:chExt cx="2473" cy="3964"/>
            </a:xfrm>
          </p:grpSpPr>
          <p:grpSp>
            <p:nvGrpSpPr>
              <p:cNvPr id="29753" name="Group 15"/>
              <p:cNvGrpSpPr>
                <a:grpSpLocks/>
              </p:cNvGrpSpPr>
              <p:nvPr/>
            </p:nvGrpSpPr>
            <p:grpSpPr bwMode="auto">
              <a:xfrm>
                <a:off x="45" y="40"/>
                <a:ext cx="2473" cy="3964"/>
                <a:chOff x="45" y="40"/>
                <a:chExt cx="2473" cy="3964"/>
              </a:xfrm>
            </p:grpSpPr>
            <p:sp>
              <p:nvSpPr>
                <p:cNvPr id="2975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5" y="2075"/>
                  <a:ext cx="630" cy="179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>
                    <a:buFont typeface="Calibri" pitchFamily="34" charset="0"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GB" sz="1200">
                      <a:solidFill>
                        <a:srgbClr val="000000"/>
                      </a:solidFill>
                      <a:latin typeface="Calibri" pitchFamily="34" charset="0"/>
                    </a:rPr>
                    <a:t>PROJETO 1</a:t>
                  </a:r>
                </a:p>
              </p:txBody>
            </p:sp>
            <p:grpSp>
              <p:nvGrpSpPr>
                <p:cNvPr id="29759" name="Group 17"/>
                <p:cNvGrpSpPr>
                  <a:grpSpLocks/>
                </p:cNvGrpSpPr>
                <p:nvPr/>
              </p:nvGrpSpPr>
              <p:grpSpPr bwMode="auto">
                <a:xfrm>
                  <a:off x="69" y="40"/>
                  <a:ext cx="2449" cy="2028"/>
                  <a:chOff x="69" y="40"/>
                  <a:chExt cx="2449" cy="2028"/>
                </a:xfrm>
              </p:grpSpPr>
              <p:grpSp>
                <p:nvGrpSpPr>
                  <p:cNvPr id="29761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69" y="40"/>
                    <a:ext cx="2449" cy="1862"/>
                    <a:chOff x="69" y="40"/>
                    <a:chExt cx="2449" cy="1862"/>
                  </a:xfrm>
                </p:grpSpPr>
                <p:grpSp>
                  <p:nvGrpSpPr>
                    <p:cNvPr id="29763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9" y="1663"/>
                      <a:ext cx="1954" cy="239"/>
                      <a:chOff x="69" y="1663"/>
                      <a:chExt cx="1954" cy="239"/>
                    </a:xfrm>
                  </p:grpSpPr>
                  <p:grpSp>
                    <p:nvGrpSpPr>
                      <p:cNvPr id="29798" name="Group 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56" y="1663"/>
                        <a:ext cx="580" cy="239"/>
                        <a:chOff x="756" y="1663"/>
                        <a:chExt cx="580" cy="239"/>
                      </a:xfrm>
                    </p:grpSpPr>
                    <p:sp>
                      <p:nvSpPr>
                        <p:cNvPr id="111" name="AutoShape 2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56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66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pt-BR"/>
                        </a:p>
                      </p:txBody>
                    </p:sp>
                    <p:sp>
                      <p:nvSpPr>
                        <p:cNvPr id="112" name="Text Box 2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56" y="1663"/>
                          <a:ext cx="580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  <a:defRPr/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2</a:t>
                          </a:r>
                        </a:p>
                      </p:txBody>
                    </p:sp>
                  </p:grpSp>
                  <p:grpSp>
                    <p:nvGrpSpPr>
                      <p:cNvPr id="29799" name="Group 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3" y="1663"/>
                        <a:ext cx="580" cy="239"/>
                        <a:chOff x="1443" y="1663"/>
                        <a:chExt cx="580" cy="239"/>
                      </a:xfrm>
                    </p:grpSpPr>
                    <p:sp>
                      <p:nvSpPr>
                        <p:cNvPr id="109" name="AutoShape 2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43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pt-BR"/>
                        </a:p>
                      </p:txBody>
                    </p:sp>
                    <p:sp>
                      <p:nvSpPr>
                        <p:cNvPr id="110" name="Text Box 2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43" y="1663"/>
                          <a:ext cx="531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  <a:defRPr/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n</a:t>
                          </a:r>
                        </a:p>
                      </p:txBody>
                    </p:sp>
                  </p:grpSp>
                  <p:grpSp>
                    <p:nvGrpSpPr>
                      <p:cNvPr id="29800" name="Group 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9" y="1663"/>
                        <a:ext cx="580" cy="239"/>
                        <a:chOff x="69" y="1663"/>
                        <a:chExt cx="580" cy="239"/>
                      </a:xfrm>
                    </p:grpSpPr>
                    <p:sp>
                      <p:nvSpPr>
                        <p:cNvPr id="107" name="AutoShape 2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9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pt-BR"/>
                        </a:p>
                      </p:txBody>
                    </p:sp>
                    <p:sp>
                      <p:nvSpPr>
                        <p:cNvPr id="108" name="Text Box 2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9" y="1663"/>
                          <a:ext cx="580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  <a:defRPr/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1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29764" name="Group 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" y="40"/>
                      <a:ext cx="2437" cy="1633"/>
                      <a:chOff x="81" y="40"/>
                      <a:chExt cx="2437" cy="1633"/>
                    </a:xfrm>
                  </p:grpSpPr>
                  <p:sp>
                    <p:nvSpPr>
                      <p:cNvPr id="29765" name="Line 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855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29766" name="Line 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530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29767" name="Line 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15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grpSp>
                    <p:nvGrpSpPr>
                      <p:cNvPr id="29768" name="Group 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1" y="40"/>
                        <a:ext cx="2437" cy="1485"/>
                        <a:chOff x="81" y="40"/>
                        <a:chExt cx="2437" cy="1485"/>
                      </a:xfrm>
                    </p:grpSpPr>
                    <p:grpSp>
                      <p:nvGrpSpPr>
                        <p:cNvPr id="29769" name="Group 3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1" y="40"/>
                          <a:ext cx="2437" cy="1113"/>
                          <a:chOff x="81" y="40"/>
                          <a:chExt cx="2437" cy="1113"/>
                        </a:xfrm>
                      </p:grpSpPr>
                      <p:grpSp>
                        <p:nvGrpSpPr>
                          <p:cNvPr id="29779" name="Group 3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1" y="40"/>
                            <a:ext cx="952" cy="856"/>
                            <a:chOff x="81" y="40"/>
                            <a:chExt cx="952" cy="856"/>
                          </a:xfrm>
                        </p:grpSpPr>
                        <p:sp>
                          <p:nvSpPr>
                            <p:cNvPr id="29792" name="Oval 3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1" y="40"/>
                              <a:ext cx="953" cy="857"/>
                            </a:xfrm>
                            <a:prstGeom prst="ellipse">
                              <a:avLst/>
                            </a:prstGeom>
                            <a:solidFill>
                              <a:srgbClr val="CCFF66"/>
                            </a:solidFill>
                            <a:ln w="5724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29793" name="Oval 3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32" y="381"/>
                              <a:ext cx="327" cy="300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36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29794" name="Text Box 38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32" y="428"/>
                              <a:ext cx="344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ND</a:t>
                              </a:r>
                            </a:p>
                          </p:txBody>
                        </p:sp>
                        <p:sp>
                          <p:nvSpPr>
                            <p:cNvPr id="29795" name="Text Box 39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53" y="237"/>
                              <a:ext cx="671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CODETER</a:t>
                              </a:r>
                            </a:p>
                          </p:txBody>
                        </p:sp>
                        <p:sp>
                          <p:nvSpPr>
                            <p:cNvPr id="29796" name="Rectangle 4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7" y="524"/>
                              <a:ext cx="239" cy="143"/>
                            </a:xfrm>
                            <a:prstGeom prst="rect">
                              <a:avLst/>
                            </a:prstGeom>
                            <a:solidFill>
                              <a:srgbClr val="FFFF66"/>
                            </a:solidFill>
                            <a:ln w="936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29797" name="Text Box 41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7" y="524"/>
                              <a:ext cx="262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NT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29780" name="AutoShape 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80" y="314"/>
                            <a:ext cx="557" cy="314"/>
                          </a:xfrm>
                          <a:prstGeom prst="foldedCorner">
                            <a:avLst>
                              <a:gd name="adj" fmla="val 12500"/>
                            </a:avLst>
                          </a:prstGeom>
                          <a:solidFill>
                            <a:srgbClr val="CCFF66"/>
                          </a:solidFill>
                          <a:ln w="19080">
                            <a:solidFill>
                              <a:srgbClr val="C0504D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lIns="90000" tIns="46800" rIns="90000" bIns="46800"/>
                          <a:lstStyle/>
                          <a:p>
                            <a:pPr algn="ctr">
                              <a:buFont typeface="Calibri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endParaRPr lang="en-GB" sz="1400" b="1">
                              <a:solidFill>
                                <a:srgbClr val="000000"/>
                              </a:solidFill>
                              <a:latin typeface="Calibri" pitchFamily="34" charset="0"/>
                            </a:endParaRPr>
                          </a:p>
                          <a:p>
                            <a:pPr algn="ctr">
                              <a:buClr>
                                <a:srgbClr val="C0504D"/>
                              </a:buClr>
                              <a:buFont typeface="Calibri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600" b="1">
                                <a:solidFill>
                                  <a:srgbClr val="C0504D"/>
                                </a:solidFill>
                                <a:latin typeface="Calibri" pitchFamily="34" charset="0"/>
                              </a:rPr>
                              <a:t>PTDRS</a:t>
                            </a:r>
                          </a:p>
                        </p:txBody>
                      </p:sp>
                      <p:grpSp>
                        <p:nvGrpSpPr>
                          <p:cNvPr id="29781" name="Group 4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70" y="628"/>
                            <a:ext cx="1199" cy="525"/>
                            <a:chOff x="870" y="628"/>
                            <a:chExt cx="1199" cy="525"/>
                          </a:xfrm>
                        </p:grpSpPr>
                        <p:sp>
                          <p:nvSpPr>
                            <p:cNvPr id="29789" name="Line 44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493" y="628"/>
                              <a:ext cx="1" cy="526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29790" name="Line 45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870" y="963"/>
                              <a:ext cx="1" cy="191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29791" name="Line 46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2069" y="963"/>
                              <a:ext cx="1" cy="191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</p:grpSp>
                      <p:grpSp>
                        <p:nvGrpSpPr>
                          <p:cNvPr id="29782" name="Group 4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512" y="718"/>
                            <a:ext cx="1006" cy="166"/>
                            <a:chOff x="1512" y="718"/>
                            <a:chExt cx="1006" cy="166"/>
                          </a:xfrm>
                        </p:grpSpPr>
                        <p:sp>
                          <p:nvSpPr>
                            <p:cNvPr id="29787" name="Line 48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512" y="718"/>
                              <a:ext cx="211" cy="95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29788" name="Text Box 49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671" y="730"/>
                              <a:ext cx="848" cy="155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spcBef>
                                  <a:spcPts val="625"/>
                                </a:spcBef>
                                <a:buFont typeface="Verdana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Visão</a:t>
                              </a:r>
                              <a:r>
                                <a:rPr lang="en-GB" sz="1000" b="1">
                                  <a:solidFill>
                                    <a:srgbClr val="C0504D"/>
                                  </a:solidFill>
                                  <a:latin typeface="Verdana" pitchFamily="34" charset="0"/>
                                </a:rPr>
                                <a:t> </a:t>
                              </a: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de</a:t>
                              </a:r>
                              <a:r>
                                <a:rPr lang="en-GB" sz="1000" b="1">
                                  <a:solidFill>
                                    <a:srgbClr val="C0504D"/>
                                  </a:solidFill>
                                  <a:latin typeface="Verdana" pitchFamily="34" charset="0"/>
                                </a:rPr>
                                <a:t> </a:t>
                              </a: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Futuro</a:t>
                              </a:r>
                            </a:p>
                          </p:txBody>
                        </p:sp>
                      </p:grpSp>
                      <p:grpSp>
                        <p:nvGrpSpPr>
                          <p:cNvPr id="29783" name="Group 5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518" y="584"/>
                            <a:ext cx="910" cy="154"/>
                            <a:chOff x="1518" y="584"/>
                            <a:chExt cx="910" cy="154"/>
                          </a:xfrm>
                        </p:grpSpPr>
                        <p:sp>
                          <p:nvSpPr>
                            <p:cNvPr id="29785" name="Line 51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V="1">
                              <a:off x="1518" y="627"/>
                              <a:ext cx="227" cy="103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29786" name="Text Box 5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689" y="584"/>
                              <a:ext cx="740" cy="155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spcBef>
                                  <a:spcPts val="625"/>
                                </a:spcBef>
                                <a:buFont typeface="Verdana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Diagnóstico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29784" name="AutoShape 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55" y="853"/>
                            <a:ext cx="1485" cy="135"/>
                          </a:xfrm>
                          <a:prstGeom prst="rightArrow">
                            <a:avLst>
                              <a:gd name="adj1" fmla="val 50000"/>
                              <a:gd name="adj2" fmla="val 49958"/>
                            </a:avLst>
                          </a:prstGeom>
                          <a:noFill/>
                          <a:ln w="9360">
                            <a:solidFill>
                              <a:srgbClr val="C0504D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wrap="none" anchor="ctr"/>
                          <a:lstStyle/>
                          <a:p>
                            <a:endParaRPr lang="pt-BR"/>
                          </a:p>
                        </p:txBody>
                      </p:sp>
                    </p:grpSp>
                    <p:grpSp>
                      <p:nvGrpSpPr>
                        <p:cNvPr id="29770" name="Group 5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95" y="1122"/>
                          <a:ext cx="1918" cy="285"/>
                          <a:chOff x="495" y="1122"/>
                          <a:chExt cx="1918" cy="285"/>
                        </a:xfrm>
                      </p:grpSpPr>
                      <p:sp>
                        <p:nvSpPr>
                          <p:cNvPr id="29773" name="AutoShape 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5" y="1122"/>
                            <a:ext cx="527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66"/>
                          </a:solidFill>
                          <a:ln w="9525">
                            <a:miter lim="800000"/>
                            <a:headEnd/>
                            <a:tailEnd/>
                          </a:ln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66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29774" name="AutoShape 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18" y="1122"/>
                            <a:ext cx="528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miter lim="800000"/>
                            <a:headEnd/>
                            <a:tailEnd/>
                          </a:ln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FF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29775" name="AutoShape 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42" y="1122"/>
                            <a:ext cx="527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miter lim="800000"/>
                            <a:headEnd/>
                            <a:tailEnd/>
                          </a:ln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FF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29776" name="Text Box 58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5" y="1170"/>
                            <a:ext cx="576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spcBef>
                                <a:spcPts val="750"/>
                              </a:spcBef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000000"/>
                                </a:solidFill>
                                <a:latin typeface="Verdana" pitchFamily="34" charset="0"/>
                              </a:rPr>
                              <a:t>EIXOS 1</a:t>
                            </a:r>
                          </a:p>
                        </p:txBody>
                      </p:sp>
                      <p:sp>
                        <p:nvSpPr>
                          <p:cNvPr id="29777" name="Text Box 59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18" y="1170"/>
                            <a:ext cx="672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spcBef>
                                <a:spcPts val="750"/>
                              </a:spcBef>
                              <a:buClr>
                                <a:srgbClr val="C0504D"/>
                              </a:buClr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C0504D"/>
                                </a:solidFill>
                                <a:latin typeface="Verdana" pitchFamily="34" charset="0"/>
                              </a:rPr>
                              <a:t>EIXOS 2</a:t>
                            </a:r>
                          </a:p>
                        </p:txBody>
                      </p:sp>
                      <p:sp>
                        <p:nvSpPr>
                          <p:cNvPr id="29778" name="Text Box 60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42" y="1170"/>
                            <a:ext cx="671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spcBef>
                                <a:spcPts val="750"/>
                              </a:spcBef>
                              <a:buClr>
                                <a:srgbClr val="C0504D"/>
                              </a:buClr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C0504D"/>
                                </a:solidFill>
                                <a:latin typeface="Verdana" pitchFamily="34" charset="0"/>
                              </a:rPr>
                              <a:t>EIXOS 3</a:t>
                            </a:r>
                          </a:p>
                        </p:txBody>
                      </p:sp>
                    </p:grpSp>
                    <p:sp>
                      <p:nvSpPr>
                        <p:cNvPr id="29771" name="AutoShape 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0" y="1392"/>
                          <a:ext cx="2070" cy="134"/>
                        </a:xfrm>
                        <a:prstGeom prst="rightArrow">
                          <a:avLst>
                            <a:gd name="adj1" fmla="val 50000"/>
                            <a:gd name="adj2" fmla="val 50420"/>
                          </a:avLst>
                        </a:prstGeom>
                        <a:noFill/>
                        <a:ln w="9360">
                          <a:solidFill>
                            <a:srgbClr val="C0504D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29772" name="Line 6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720" y="1302"/>
                          <a:ext cx="1" cy="191"/>
                        </a:xfrm>
                        <a:prstGeom prst="line">
                          <a:avLst/>
                        </a:prstGeom>
                        <a:noFill/>
                        <a:ln w="9360">
                          <a:solidFill>
                            <a:srgbClr val="C0504D"/>
                          </a:solidFill>
                          <a:miter lim="800000"/>
                          <a:headEnd/>
                          <a:tailEnd type="triangle" w="med" len="med"/>
                        </a:ln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</p:grpSp>
              <p:sp>
                <p:nvSpPr>
                  <p:cNvPr id="29762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315" y="1876"/>
                    <a:ext cx="1" cy="192"/>
                  </a:xfrm>
                  <a:prstGeom prst="line">
                    <a:avLst/>
                  </a:prstGeom>
                  <a:noFill/>
                  <a:ln w="9360">
                    <a:solidFill>
                      <a:srgbClr val="C0504D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cxnSp>
              <p:nvCxnSpPr>
                <p:cNvPr id="29760" name="AutoShape 64"/>
                <p:cNvCxnSpPr>
                  <a:cxnSpLocks noChangeShapeType="1"/>
                </p:cNvCxnSpPr>
                <p:nvPr/>
              </p:nvCxnSpPr>
              <p:spPr bwMode="auto">
                <a:xfrm>
                  <a:off x="90" y="2205"/>
                  <a:ext cx="1" cy="1799"/>
                </a:xfrm>
                <a:prstGeom prst="straightConnector1">
                  <a:avLst/>
                </a:prstGeom>
                <a:noFill/>
                <a:ln w="9360">
                  <a:solidFill>
                    <a:srgbClr val="C0504D"/>
                  </a:solidFill>
                  <a:miter lim="800000"/>
                  <a:headEnd/>
                  <a:tailEnd type="triangle" w="med" len="med"/>
                </a:ln>
              </p:spPr>
            </p:cxnSp>
          </p:grpSp>
          <p:cxnSp>
            <p:nvCxnSpPr>
              <p:cNvPr id="29754" name="AutoShape 65"/>
              <p:cNvCxnSpPr>
                <a:cxnSpLocks noChangeShapeType="1"/>
              </p:cNvCxnSpPr>
              <p:nvPr/>
            </p:nvCxnSpPr>
            <p:spPr bwMode="auto">
              <a:xfrm>
                <a:off x="90" y="2564"/>
                <a:ext cx="180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29755" name="AutoShape 66"/>
              <p:cNvCxnSpPr>
                <a:cxnSpLocks noChangeShapeType="1"/>
              </p:cNvCxnSpPr>
              <p:nvPr/>
            </p:nvCxnSpPr>
            <p:spPr bwMode="auto">
              <a:xfrm>
                <a:off x="90" y="2744"/>
                <a:ext cx="180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29756" name="Text Box 67"/>
              <p:cNvSpPr txBox="1">
                <a:spLocks noChangeArrowheads="1"/>
              </p:cNvSpPr>
              <p:nvPr/>
            </p:nvSpPr>
            <p:spPr bwMode="auto">
              <a:xfrm>
                <a:off x="270" y="2430"/>
                <a:ext cx="630" cy="236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>
                  <a:buFont typeface="Calibri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>
                    <a:solidFill>
                      <a:srgbClr val="000000"/>
                    </a:solidFill>
                    <a:latin typeface="Calibri" pitchFamily="34" charset="0"/>
                  </a:rPr>
                  <a:t>UNIDADE FAMILIAR</a:t>
                </a:r>
              </a:p>
            </p:txBody>
          </p:sp>
          <p:sp>
            <p:nvSpPr>
              <p:cNvPr id="29757" name="Text Box 68"/>
              <p:cNvSpPr txBox="1">
                <a:spLocks noChangeArrowheads="1"/>
              </p:cNvSpPr>
              <p:nvPr/>
            </p:nvSpPr>
            <p:spPr bwMode="auto">
              <a:xfrm>
                <a:off x="270" y="2690"/>
                <a:ext cx="765" cy="150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>
                  <a:buFont typeface="Calibri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>
                    <a:solidFill>
                      <a:srgbClr val="000000"/>
                    </a:solidFill>
                    <a:latin typeface="Calibri" pitchFamily="34" charset="0"/>
                  </a:rPr>
                  <a:t>P.A. / COMUNIDADES</a:t>
                </a:r>
              </a:p>
            </p:txBody>
          </p:sp>
        </p:grpSp>
        <p:sp>
          <p:nvSpPr>
            <p:cNvPr id="29749" name="Text Box 69"/>
            <p:cNvSpPr txBox="1">
              <a:spLocks noChangeArrowheads="1"/>
            </p:cNvSpPr>
            <p:nvPr/>
          </p:nvSpPr>
          <p:spPr bwMode="auto">
            <a:xfrm>
              <a:off x="225" y="2915"/>
              <a:ext cx="54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MUNICIPAL</a:t>
              </a:r>
            </a:p>
          </p:txBody>
        </p:sp>
        <p:sp>
          <p:nvSpPr>
            <p:cNvPr id="29750" name="Text Box 70"/>
            <p:cNvSpPr txBox="1">
              <a:spLocks noChangeArrowheads="1"/>
            </p:cNvSpPr>
            <p:nvPr/>
          </p:nvSpPr>
          <p:spPr bwMode="auto">
            <a:xfrm>
              <a:off x="270" y="3095"/>
              <a:ext cx="72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INTERMUNICIPAL</a:t>
              </a:r>
            </a:p>
          </p:txBody>
        </p:sp>
        <p:sp>
          <p:nvSpPr>
            <p:cNvPr id="29751" name="Text Box 71"/>
            <p:cNvSpPr txBox="1">
              <a:spLocks noChangeArrowheads="1"/>
            </p:cNvSpPr>
            <p:nvPr/>
          </p:nvSpPr>
          <p:spPr bwMode="auto">
            <a:xfrm>
              <a:off x="270" y="3320"/>
              <a:ext cx="90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SEDE DO TERRITÓRIO</a:t>
              </a:r>
            </a:p>
          </p:txBody>
        </p:sp>
        <p:sp>
          <p:nvSpPr>
            <p:cNvPr id="29752" name="Text Box 72"/>
            <p:cNvSpPr txBox="1">
              <a:spLocks noChangeArrowheads="1"/>
            </p:cNvSpPr>
            <p:nvPr/>
          </p:nvSpPr>
          <p:spPr bwMode="auto">
            <a:xfrm>
              <a:off x="270" y="3600"/>
              <a:ext cx="765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ESTADUAL</a:t>
              </a:r>
            </a:p>
          </p:txBody>
        </p:sp>
      </p:grpSp>
      <p:grpSp>
        <p:nvGrpSpPr>
          <p:cNvPr id="29699" name="Group 82"/>
          <p:cNvGrpSpPr>
            <a:grpSpLocks/>
          </p:cNvGrpSpPr>
          <p:nvPr/>
        </p:nvGrpSpPr>
        <p:grpSpPr bwMode="auto">
          <a:xfrm>
            <a:off x="4859338" y="4076700"/>
            <a:ext cx="3024187" cy="896938"/>
            <a:chOff x="810" y="1935"/>
            <a:chExt cx="581" cy="179"/>
          </a:xfrm>
        </p:grpSpPr>
        <p:sp>
          <p:nvSpPr>
            <p:cNvPr id="29742" name="Oval 83"/>
            <p:cNvSpPr>
              <a:spLocks noChangeArrowheads="1"/>
            </p:cNvSpPr>
            <p:nvPr/>
          </p:nvSpPr>
          <p:spPr bwMode="auto">
            <a:xfrm>
              <a:off x="810" y="1935"/>
              <a:ext cx="581" cy="179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43" name="Text Box 84"/>
            <p:cNvSpPr txBox="1">
              <a:spLocks noChangeArrowheads="1"/>
            </p:cNvSpPr>
            <p:nvPr/>
          </p:nvSpPr>
          <p:spPr bwMode="auto">
            <a:xfrm>
              <a:off x="852" y="1935"/>
              <a:ext cx="498" cy="15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PNE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Plano de Negócio do Empreendimento</a:t>
              </a:r>
            </a:p>
          </p:txBody>
        </p:sp>
      </p:grpSp>
      <p:grpSp>
        <p:nvGrpSpPr>
          <p:cNvPr id="29700" name="Group 86"/>
          <p:cNvGrpSpPr>
            <a:grpSpLocks/>
          </p:cNvGrpSpPr>
          <p:nvPr/>
        </p:nvGrpSpPr>
        <p:grpSpPr bwMode="auto">
          <a:xfrm>
            <a:off x="2195513" y="3573463"/>
            <a:ext cx="2811462" cy="895350"/>
            <a:chOff x="675" y="2108"/>
            <a:chExt cx="1771" cy="564"/>
          </a:xfrm>
        </p:grpSpPr>
        <p:sp>
          <p:nvSpPr>
            <p:cNvPr id="29740" name="Oval 87"/>
            <p:cNvSpPr>
              <a:spLocks noChangeArrowheads="1"/>
            </p:cNvSpPr>
            <p:nvPr/>
          </p:nvSpPr>
          <p:spPr bwMode="auto">
            <a:xfrm>
              <a:off x="718" y="2108"/>
              <a:ext cx="1710" cy="564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41" name="Text Box 88"/>
            <p:cNvSpPr txBox="1">
              <a:spLocks noChangeArrowheads="1"/>
            </p:cNvSpPr>
            <p:nvPr/>
          </p:nvSpPr>
          <p:spPr bwMode="auto">
            <a:xfrm>
              <a:off x="675" y="2108"/>
              <a:ext cx="1771" cy="5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PCS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 Plano de Cadeia Solidária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29701" name="Group 90"/>
          <p:cNvGrpSpPr>
            <a:grpSpLocks/>
          </p:cNvGrpSpPr>
          <p:nvPr/>
        </p:nvGrpSpPr>
        <p:grpSpPr bwMode="auto">
          <a:xfrm>
            <a:off x="5076825" y="3357563"/>
            <a:ext cx="2663825" cy="638175"/>
            <a:chOff x="990" y="2655"/>
            <a:chExt cx="1663" cy="312"/>
          </a:xfrm>
        </p:grpSpPr>
        <p:sp>
          <p:nvSpPr>
            <p:cNvPr id="29738" name="Oval 91"/>
            <p:cNvSpPr>
              <a:spLocks noChangeArrowheads="1"/>
            </p:cNvSpPr>
            <p:nvPr/>
          </p:nvSpPr>
          <p:spPr bwMode="auto">
            <a:xfrm>
              <a:off x="1081" y="2655"/>
              <a:ext cx="1480" cy="313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39" name="Text Box 92"/>
            <p:cNvSpPr txBox="1">
              <a:spLocks noChangeArrowheads="1"/>
            </p:cNvSpPr>
            <p:nvPr/>
          </p:nvSpPr>
          <p:spPr bwMode="auto">
            <a:xfrm>
              <a:off x="990" y="2655"/>
              <a:ext cx="1664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lnSpc>
                  <a:spcPct val="80000"/>
                </a:lnSpc>
                <a:spcBef>
                  <a:spcPts val="6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FINAÇAS </a:t>
              </a:r>
            </a:p>
            <a:p>
              <a:pPr algn="ctr">
                <a:lnSpc>
                  <a:spcPct val="80000"/>
                </a:lnSpc>
                <a:spcBef>
                  <a:spcPts val="6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SOLIDÁRIAS</a:t>
              </a: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29702" name="Group 98"/>
          <p:cNvGrpSpPr>
            <a:grpSpLocks/>
          </p:cNvGrpSpPr>
          <p:nvPr/>
        </p:nvGrpSpPr>
        <p:grpSpPr bwMode="auto">
          <a:xfrm>
            <a:off x="1835150" y="4581525"/>
            <a:ext cx="2159000" cy="1020763"/>
            <a:chOff x="1215" y="3304"/>
            <a:chExt cx="1259" cy="463"/>
          </a:xfrm>
        </p:grpSpPr>
        <p:sp>
          <p:nvSpPr>
            <p:cNvPr id="29736" name="Oval 99"/>
            <p:cNvSpPr>
              <a:spLocks noChangeArrowheads="1"/>
            </p:cNvSpPr>
            <p:nvPr/>
          </p:nvSpPr>
          <p:spPr bwMode="auto">
            <a:xfrm>
              <a:off x="1215" y="3304"/>
              <a:ext cx="1259" cy="355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37" name="Text Box 100"/>
            <p:cNvSpPr txBox="1">
              <a:spLocks noChangeArrowheads="1"/>
            </p:cNvSpPr>
            <p:nvPr/>
          </p:nvSpPr>
          <p:spPr bwMode="auto">
            <a:xfrm>
              <a:off x="1269" y="3304"/>
              <a:ext cx="1204" cy="4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500" b="1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DESENVOLVIMENTO E PROMOÇÃO DE PRODUTOS</a:t>
              </a:r>
              <a:endParaRPr lang="en-GB" sz="900" b="1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spcBef>
                  <a:spcPts val="563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9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29703" name="Group 110"/>
          <p:cNvGrpSpPr>
            <a:grpSpLocks/>
          </p:cNvGrpSpPr>
          <p:nvPr/>
        </p:nvGrpSpPr>
        <p:grpSpPr bwMode="auto">
          <a:xfrm>
            <a:off x="3635375" y="5084763"/>
            <a:ext cx="3216275" cy="1131887"/>
            <a:chOff x="3330" y="3330"/>
            <a:chExt cx="1844" cy="618"/>
          </a:xfrm>
        </p:grpSpPr>
        <p:sp>
          <p:nvSpPr>
            <p:cNvPr id="29734" name="Oval 111"/>
            <p:cNvSpPr>
              <a:spLocks noChangeArrowheads="1"/>
            </p:cNvSpPr>
            <p:nvPr/>
          </p:nvSpPr>
          <p:spPr bwMode="auto">
            <a:xfrm>
              <a:off x="3330" y="3330"/>
              <a:ext cx="1844" cy="594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35" name="Text Box 112"/>
            <p:cNvSpPr txBox="1">
              <a:spLocks noChangeArrowheads="1"/>
            </p:cNvSpPr>
            <p:nvPr/>
          </p:nvSpPr>
          <p:spPr bwMode="auto">
            <a:xfrm>
              <a:off x="3410" y="3362"/>
              <a:ext cx="1705" cy="58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ASSESSORAMENTO TÉCNICO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 Consultorias especializadas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Bases de Serviço</a:t>
              </a:r>
            </a:p>
          </p:txBody>
        </p:sp>
      </p:grpSp>
      <p:grpSp>
        <p:nvGrpSpPr>
          <p:cNvPr id="29704" name="Group 116"/>
          <p:cNvGrpSpPr>
            <a:grpSpLocks/>
          </p:cNvGrpSpPr>
          <p:nvPr/>
        </p:nvGrpSpPr>
        <p:grpSpPr bwMode="auto">
          <a:xfrm>
            <a:off x="4859338" y="6138863"/>
            <a:ext cx="4073525" cy="719137"/>
            <a:chOff x="2835" y="3915"/>
            <a:chExt cx="3201" cy="383"/>
          </a:xfrm>
        </p:grpSpPr>
        <p:sp>
          <p:nvSpPr>
            <p:cNvPr id="29732" name="Oval 117"/>
            <p:cNvSpPr>
              <a:spLocks noChangeArrowheads="1"/>
            </p:cNvSpPr>
            <p:nvPr/>
          </p:nvSpPr>
          <p:spPr bwMode="auto">
            <a:xfrm>
              <a:off x="3136" y="3915"/>
              <a:ext cx="2489" cy="383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33" name="Text Box 118"/>
            <p:cNvSpPr txBox="1">
              <a:spLocks noChangeArrowheads="1"/>
            </p:cNvSpPr>
            <p:nvPr/>
          </p:nvSpPr>
          <p:spPr bwMode="auto">
            <a:xfrm>
              <a:off x="2835" y="3939"/>
              <a:ext cx="3201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Comércio Justo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SNCJ</a:t>
              </a: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29705" name="Group 125"/>
          <p:cNvGrpSpPr>
            <a:grpSpLocks/>
          </p:cNvGrpSpPr>
          <p:nvPr/>
        </p:nvGrpSpPr>
        <p:grpSpPr bwMode="auto">
          <a:xfrm>
            <a:off x="6732588" y="5013325"/>
            <a:ext cx="2233612" cy="735013"/>
            <a:chOff x="4195" y="1933"/>
            <a:chExt cx="1565" cy="452"/>
          </a:xfrm>
        </p:grpSpPr>
        <p:sp>
          <p:nvSpPr>
            <p:cNvPr id="29730" name="Oval 126"/>
            <p:cNvSpPr>
              <a:spLocks noChangeArrowheads="1"/>
            </p:cNvSpPr>
            <p:nvPr/>
          </p:nvSpPr>
          <p:spPr bwMode="auto">
            <a:xfrm>
              <a:off x="4195" y="1933"/>
              <a:ext cx="1565" cy="432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31" name="Text Box 127"/>
            <p:cNvSpPr txBox="1">
              <a:spLocks noChangeArrowheads="1"/>
            </p:cNvSpPr>
            <p:nvPr/>
          </p:nvSpPr>
          <p:spPr bwMode="auto">
            <a:xfrm>
              <a:off x="4320" y="2028"/>
              <a:ext cx="1369" cy="3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11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FORMAÇÃO/ Informação</a:t>
              </a:r>
            </a:p>
          </p:txBody>
        </p:sp>
      </p:grpSp>
      <p:sp>
        <p:nvSpPr>
          <p:cNvPr id="29706" name="Text Box 154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Font typeface="Arial Black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000000"/>
                </a:solidFill>
                <a:latin typeface="Arial Black" pitchFamily="34" charset="0"/>
              </a:rPr>
              <a:t>INSTRUMENTOS DA POLÍTICA DE FOMENTO A COMERCIALIZAÇÃO</a:t>
            </a:r>
          </a:p>
        </p:txBody>
      </p:sp>
      <p:grpSp>
        <p:nvGrpSpPr>
          <p:cNvPr id="29707" name="Group 155"/>
          <p:cNvGrpSpPr>
            <a:grpSpLocks/>
          </p:cNvGrpSpPr>
          <p:nvPr/>
        </p:nvGrpSpPr>
        <p:grpSpPr bwMode="auto">
          <a:xfrm>
            <a:off x="2339975" y="6165850"/>
            <a:ext cx="2484438" cy="503238"/>
            <a:chOff x="4195" y="1933"/>
            <a:chExt cx="1565" cy="432"/>
          </a:xfrm>
        </p:grpSpPr>
        <p:sp>
          <p:nvSpPr>
            <p:cNvPr id="29728" name="Oval 156"/>
            <p:cNvSpPr>
              <a:spLocks noChangeArrowheads="1"/>
            </p:cNvSpPr>
            <p:nvPr/>
          </p:nvSpPr>
          <p:spPr bwMode="auto">
            <a:xfrm>
              <a:off x="4195" y="1933"/>
              <a:ext cx="1565" cy="432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29" name="Text Box 157"/>
            <p:cNvSpPr txBox="1">
              <a:spLocks noChangeArrowheads="1"/>
            </p:cNvSpPr>
            <p:nvPr/>
          </p:nvSpPr>
          <p:spPr bwMode="auto">
            <a:xfrm>
              <a:off x="4320" y="2028"/>
              <a:ext cx="1369" cy="2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11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INFRAESTRUTURA</a:t>
              </a:r>
            </a:p>
          </p:txBody>
        </p:sp>
      </p:grpSp>
      <p:grpSp>
        <p:nvGrpSpPr>
          <p:cNvPr id="29708" name="Group 158"/>
          <p:cNvGrpSpPr>
            <a:grpSpLocks/>
          </p:cNvGrpSpPr>
          <p:nvPr/>
        </p:nvGrpSpPr>
        <p:grpSpPr bwMode="auto">
          <a:xfrm>
            <a:off x="1476375" y="765175"/>
            <a:ext cx="7497763" cy="912813"/>
            <a:chOff x="855" y="90"/>
            <a:chExt cx="4723" cy="575"/>
          </a:xfrm>
        </p:grpSpPr>
        <p:grpSp>
          <p:nvGrpSpPr>
            <p:cNvPr id="29709" name="Group 159"/>
            <p:cNvGrpSpPr>
              <a:grpSpLocks/>
            </p:cNvGrpSpPr>
            <p:nvPr/>
          </p:nvGrpSpPr>
          <p:grpSpPr bwMode="auto">
            <a:xfrm>
              <a:off x="855" y="90"/>
              <a:ext cx="4723" cy="202"/>
              <a:chOff x="855" y="90"/>
              <a:chExt cx="4723" cy="202"/>
            </a:xfrm>
          </p:grpSpPr>
          <p:cxnSp>
            <p:nvCxnSpPr>
              <p:cNvPr id="29722" name="AutoShape 160"/>
              <p:cNvCxnSpPr>
                <a:cxnSpLocks noChangeShapeType="1"/>
              </p:cNvCxnSpPr>
              <p:nvPr/>
            </p:nvCxnSpPr>
            <p:spPr bwMode="auto">
              <a:xfrm>
                <a:off x="855" y="102"/>
                <a:ext cx="4724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29723" name="Line 161"/>
              <p:cNvSpPr>
                <a:spLocks noChangeShapeType="1"/>
              </p:cNvSpPr>
              <p:nvPr/>
            </p:nvSpPr>
            <p:spPr bwMode="auto">
              <a:xfrm>
                <a:off x="400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724" name="Line 162"/>
              <p:cNvSpPr>
                <a:spLocks noChangeShapeType="1"/>
              </p:cNvSpPr>
              <p:nvPr/>
            </p:nvSpPr>
            <p:spPr bwMode="auto">
              <a:xfrm>
                <a:off x="2745" y="90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725" name="Line 163"/>
              <p:cNvSpPr>
                <a:spLocks noChangeShapeType="1"/>
              </p:cNvSpPr>
              <p:nvPr/>
            </p:nvSpPr>
            <p:spPr bwMode="auto">
              <a:xfrm>
                <a:off x="337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726" name="Line 164"/>
              <p:cNvSpPr>
                <a:spLocks noChangeShapeType="1"/>
              </p:cNvSpPr>
              <p:nvPr/>
            </p:nvSpPr>
            <p:spPr bwMode="auto">
              <a:xfrm>
                <a:off x="526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29727" name="Line 165"/>
              <p:cNvSpPr>
                <a:spLocks noChangeShapeType="1"/>
              </p:cNvSpPr>
              <p:nvPr/>
            </p:nvSpPr>
            <p:spPr bwMode="auto">
              <a:xfrm>
                <a:off x="463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9710" name="Group 166"/>
            <p:cNvGrpSpPr>
              <a:grpSpLocks/>
            </p:cNvGrpSpPr>
            <p:nvPr/>
          </p:nvGrpSpPr>
          <p:grpSpPr bwMode="auto">
            <a:xfrm>
              <a:off x="2520" y="360"/>
              <a:ext cx="1774" cy="305"/>
              <a:chOff x="2520" y="360"/>
              <a:chExt cx="1774" cy="305"/>
            </a:xfrm>
          </p:grpSpPr>
          <p:sp>
            <p:nvSpPr>
              <p:cNvPr id="22" name="AutoShape 167"/>
              <p:cNvSpPr>
                <a:spLocks noChangeArrowheads="1"/>
              </p:cNvSpPr>
              <p:nvPr/>
            </p:nvSpPr>
            <p:spPr bwMode="auto">
              <a:xfrm>
                <a:off x="3144" y="378"/>
                <a:ext cx="528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9717" name="Text Box 168"/>
              <p:cNvSpPr txBox="1">
                <a:spLocks noChangeArrowheads="1"/>
              </p:cNvSpPr>
              <p:nvPr/>
            </p:nvSpPr>
            <p:spPr bwMode="auto">
              <a:xfrm>
                <a:off x="3096" y="413"/>
                <a:ext cx="623" cy="22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b="1">
                    <a:solidFill>
                      <a:srgbClr val="C0504D"/>
                    </a:solidFill>
                    <a:latin typeface="Verdana" pitchFamily="34" charset="0"/>
                  </a:rPr>
                  <a:t> Redes Sociais</a:t>
                </a: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 </a:t>
                </a:r>
              </a:p>
            </p:txBody>
          </p:sp>
          <p:sp>
            <p:nvSpPr>
              <p:cNvPr id="24" name="AutoShape 169"/>
              <p:cNvSpPr>
                <a:spLocks noChangeArrowheads="1"/>
              </p:cNvSpPr>
              <p:nvPr/>
            </p:nvSpPr>
            <p:spPr bwMode="auto">
              <a:xfrm>
                <a:off x="2520" y="360"/>
                <a:ext cx="479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9719" name="Text Box 170"/>
              <p:cNvSpPr txBox="1">
                <a:spLocks noChangeArrowheads="1"/>
              </p:cNvSpPr>
              <p:nvPr/>
            </p:nvSpPr>
            <p:spPr bwMode="auto">
              <a:xfrm>
                <a:off x="2520" y="378"/>
                <a:ext cx="527" cy="27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Comitê</a:t>
                </a:r>
              </a:p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Temático</a:t>
                </a:r>
              </a:p>
            </p:txBody>
          </p:sp>
          <p:sp>
            <p:nvSpPr>
              <p:cNvPr id="26" name="AutoShape 171"/>
              <p:cNvSpPr>
                <a:spLocks noChangeArrowheads="1"/>
              </p:cNvSpPr>
              <p:nvPr/>
            </p:nvSpPr>
            <p:spPr bwMode="auto">
              <a:xfrm>
                <a:off x="3767" y="378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9721" name="Text Box 172"/>
              <p:cNvSpPr txBox="1">
                <a:spLocks noChangeArrowheads="1"/>
              </p:cNvSpPr>
              <p:nvPr/>
            </p:nvSpPr>
            <p:spPr bwMode="auto">
              <a:xfrm>
                <a:off x="3767" y="368"/>
                <a:ext cx="527" cy="2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Grupos de Interesse</a:t>
                </a:r>
              </a:p>
            </p:txBody>
          </p:sp>
        </p:grpSp>
        <p:grpSp>
          <p:nvGrpSpPr>
            <p:cNvPr id="29711" name="Group 173"/>
            <p:cNvGrpSpPr>
              <a:grpSpLocks/>
            </p:cNvGrpSpPr>
            <p:nvPr/>
          </p:nvGrpSpPr>
          <p:grpSpPr bwMode="auto">
            <a:xfrm>
              <a:off x="4320" y="315"/>
              <a:ext cx="1156" cy="305"/>
              <a:chOff x="4320" y="315"/>
              <a:chExt cx="1156" cy="305"/>
            </a:xfrm>
          </p:grpSpPr>
          <p:sp>
            <p:nvSpPr>
              <p:cNvPr id="18" name="AutoShape 174"/>
              <p:cNvSpPr>
                <a:spLocks noChangeArrowheads="1"/>
              </p:cNvSpPr>
              <p:nvPr/>
            </p:nvSpPr>
            <p:spPr bwMode="auto">
              <a:xfrm>
                <a:off x="4323" y="333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9713" name="Text Box 175"/>
              <p:cNvSpPr txBox="1">
                <a:spLocks noChangeArrowheads="1"/>
              </p:cNvSpPr>
              <p:nvPr/>
            </p:nvSpPr>
            <p:spPr bwMode="auto">
              <a:xfrm>
                <a:off x="4320" y="333"/>
                <a:ext cx="527" cy="14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GT’S</a:t>
                </a:r>
              </a:p>
            </p:txBody>
          </p:sp>
          <p:sp>
            <p:nvSpPr>
              <p:cNvPr id="20" name="AutoShape 176"/>
              <p:cNvSpPr>
                <a:spLocks noChangeArrowheads="1"/>
              </p:cNvSpPr>
              <p:nvPr/>
            </p:nvSpPr>
            <p:spPr bwMode="auto">
              <a:xfrm>
                <a:off x="4952" y="315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9715" name="Text Box 177"/>
              <p:cNvSpPr txBox="1">
                <a:spLocks noChangeArrowheads="1"/>
              </p:cNvSpPr>
              <p:nvPr/>
            </p:nvSpPr>
            <p:spPr bwMode="auto">
              <a:xfrm>
                <a:off x="4949" y="315"/>
                <a:ext cx="527" cy="14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. . . . 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/>
          <p:cNvSpPr>
            <a:spLocks noChangeArrowheads="1"/>
          </p:cNvSpPr>
          <p:nvPr/>
        </p:nvSpPr>
        <p:spPr bwMode="auto">
          <a:xfrm>
            <a:off x="457200" y="1071563"/>
            <a:ext cx="82296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</a:rPr>
              <a:t>CONTATOS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400" b="1">
                <a:solidFill>
                  <a:schemeClr val="tx2"/>
                </a:solidFill>
              </a:rPr>
              <a:t>Ministério do Trabalho e Emprego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400" b="1">
                <a:solidFill>
                  <a:schemeClr val="tx2"/>
                </a:solidFill>
              </a:rPr>
              <a:t>Secretaria Nacional de Economia Solidária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  <a:hlinkClick r:id="rId2"/>
              </a:rPr>
              <a:t>senaes@mte.gov.br</a:t>
            </a:r>
            <a:endParaRPr lang="pt-BR" sz="2800" b="1">
              <a:solidFill>
                <a:schemeClr val="tx2"/>
              </a:solidFill>
            </a:endParaRPr>
          </a:p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</a:rPr>
              <a:t>(61) 3317 – 6882</a:t>
            </a:r>
          </a:p>
          <a:p>
            <a:pPr algn="ctr" eaLnBrk="0" hangingPunct="0">
              <a:lnSpc>
                <a:spcPct val="150000"/>
              </a:lnSpc>
            </a:pPr>
            <a:endParaRPr lang="pt-BR" sz="3500">
              <a:solidFill>
                <a:schemeClr val="bg2"/>
              </a:solidFill>
            </a:endParaRPr>
          </a:p>
        </p:txBody>
      </p:sp>
      <p:pic>
        <p:nvPicPr>
          <p:cNvPr id="30722" name="Picture 4" descr="AF_Logo_completo_CMY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6200775"/>
            <a:ext cx="1619250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Group 28"/>
          <p:cNvGraphicFramePr>
            <a:graphicFrameLocks noGrp="1"/>
          </p:cNvGraphicFramePr>
          <p:nvPr/>
        </p:nvGraphicFramePr>
        <p:xfrm>
          <a:off x="2978150" y="6173788"/>
          <a:ext cx="4473575" cy="579437"/>
        </p:xfrm>
        <a:graphic>
          <a:graphicData uri="http://schemas.openxmlformats.org/drawingml/2006/table">
            <a:tbl>
              <a:tblPr/>
              <a:tblGrid>
                <a:gridCol w="2155825"/>
                <a:gridCol w="2317750"/>
              </a:tblGrid>
              <a:tr h="39846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Secretaria Nacional de Economia Solid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á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ria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Minist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é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rio do Trabalho   e Emprego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4267</TotalTime>
  <Words>895</Words>
  <Application>Microsoft Office PowerPoint</Application>
  <PresentationFormat>Apresentação na tela (4:3)</PresentationFormat>
  <Paragraphs>182</Paragraphs>
  <Slides>14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Modelo de design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Arial</vt:lpstr>
      <vt:lpstr>Verdana</vt:lpstr>
      <vt:lpstr>Calibri</vt:lpstr>
      <vt:lpstr>Times New Roman</vt:lpstr>
      <vt:lpstr>Wingdings</vt:lpstr>
      <vt:lpstr>Arial Black</vt:lpstr>
      <vt:lpstr>Symbol</vt:lpstr>
      <vt:lpstr>Design padrão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roberto.alves</dc:creator>
  <cp:lastModifiedBy>manoel.carvalho</cp:lastModifiedBy>
  <cp:revision>515</cp:revision>
  <dcterms:created xsi:type="dcterms:W3CDTF">2004-07-26T21:13:09Z</dcterms:created>
  <dcterms:modified xsi:type="dcterms:W3CDTF">2011-11-04T11:13:30Z</dcterms:modified>
</cp:coreProperties>
</file>